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1F8"/>
    <a:srgbClr val="FFCC00"/>
    <a:srgbClr val="FFD2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660"/>
  </p:normalViewPr>
  <p:slideViewPr>
    <p:cSldViewPr snapToGrid="0">
      <p:cViewPr>
        <p:scale>
          <a:sx n="50" d="100"/>
          <a:sy n="50" d="100"/>
        </p:scale>
        <p:origin x="3750" y="606"/>
      </p:cViewPr>
      <p:guideLst/>
    </p:cSldViewPr>
  </p:slideViewPr>
  <p:notesTextViewPr>
    <p:cViewPr>
      <p:scale>
        <a:sx n="200" d="100"/>
        <a:sy n="200" d="100"/>
      </p:scale>
      <p:origin x="0" y="0"/>
    </p:cViewPr>
  </p:notesTextViewPr>
  <p:notesViewPr>
    <p:cSldViewPr snapToGrid="0">
      <p:cViewPr varScale="1">
        <p:scale>
          <a:sx n="82" d="100"/>
          <a:sy n="82" d="100"/>
        </p:scale>
        <p:origin x="38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4A088-0982-49D0-B8DA-D1E4689063A8}" type="datetimeFigureOut">
              <a:rPr lang="zh-TW" altLang="en-US" smtClean="0"/>
              <a:t>2025/5/21</a:t>
            </a:fld>
            <a:endParaRPr lang="zh-TW" altLang="en-US"/>
          </a:p>
        </p:txBody>
      </p:sp>
      <p:sp>
        <p:nvSpPr>
          <p:cNvPr id="4" name="投影片影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6FDD1-8A21-462F-8F83-56C8C3F0434F}" type="slidenum">
              <a:rPr lang="zh-TW" altLang="en-US" smtClean="0"/>
              <a:t>‹#›</a:t>
            </a:fld>
            <a:endParaRPr lang="zh-TW" altLang="en-US"/>
          </a:p>
        </p:txBody>
      </p:sp>
    </p:spTree>
    <p:extLst>
      <p:ext uri="{BB962C8B-B14F-4D97-AF65-F5344CB8AC3E}">
        <p14:creationId xmlns:p14="http://schemas.microsoft.com/office/powerpoint/2010/main" val="36845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TW" altLang="en-US"/>
              <a:t>按一下以編輯母片標題樣式</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0A2DFD9-B7B4-4988-B57D-4C1FE92D33CF}" type="datetime1">
              <a:rPr lang="zh-TW" altLang="en-US" smtClean="0"/>
              <a:t>2025/5/21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10623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D3DD4B-A098-4761-9DD4-D6AC4EFEEA5E}" type="datetime1">
              <a:rPr lang="zh-TW" altLang="en-US" smtClean="0"/>
              <a:t>2025/5/21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396228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A89166F-E987-403A-AB34-4A734B686612}" type="datetime1">
              <a:rPr lang="zh-TW" altLang="en-US" smtClean="0"/>
              <a:t>2025/5/21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423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339019" y="9909729"/>
            <a:ext cx="1700927" cy="569240"/>
          </a:xfrm>
        </p:spPr>
        <p:txBody>
          <a:bodyPr/>
          <a:lstStyle/>
          <a:p>
            <a:fld id="{8B5D1318-3C59-4317-908F-16564F016708}" type="datetime1">
              <a:rPr lang="zh-TW" altLang="en-US" smtClean="0"/>
              <a:t>2025/5/21</a:t>
            </a:fld>
            <a:endParaRPr lang="zh-TW" altLang="en-US"/>
          </a:p>
        </p:txBody>
      </p:sp>
      <p:sp>
        <p:nvSpPr>
          <p:cNvPr id="5" name="Footer Placeholder 4"/>
          <p:cNvSpPr>
            <a:spLocks noGrp="1"/>
          </p:cNvSpPr>
          <p:nvPr>
            <p:ph type="ftr" sz="quarter" idx="11"/>
          </p:nvPr>
        </p:nvSpPr>
        <p:spPr>
          <a:xfrm>
            <a:off x="2504142" y="9909729"/>
            <a:ext cx="2551390" cy="569240"/>
          </a:xfrm>
        </p:spPr>
        <p:txBody>
          <a:bodyPr/>
          <a:lstStyle/>
          <a:p>
            <a:endParaRPr lang="zh-TW" altLang="en-US" dirty="0"/>
          </a:p>
        </p:txBody>
      </p:sp>
      <p:sp>
        <p:nvSpPr>
          <p:cNvPr id="6" name="Slide Number Placeholder 5"/>
          <p:cNvSpPr>
            <a:spLocks noGrp="1"/>
          </p:cNvSpPr>
          <p:nvPr>
            <p:ph type="sldNum" sz="quarter" idx="12"/>
          </p:nvPr>
        </p:nvSpPr>
        <p:spPr>
          <a:xfrm>
            <a:off x="313899" y="10073505"/>
            <a:ext cx="1387028" cy="569240"/>
          </a:xfrm>
        </p:spPr>
        <p:txBody>
          <a:bodyPr/>
          <a:lstStyle>
            <a:lvl1pPr algn="l">
              <a:defRPr sz="2000" b="1">
                <a:solidFill>
                  <a:schemeClr val="tx1"/>
                </a:solidFill>
                <a:latin typeface="Times New Roman" panose="02020603050405020304" pitchFamily="18" charset="0"/>
                <a:cs typeface="Times New Roman" panose="02020603050405020304" pitchFamily="18" charset="0"/>
              </a:defRPr>
            </a:lvl1pPr>
          </a:lstStyle>
          <a:p>
            <a:fld id="{DB05DB88-E27D-46DF-A655-DCEAE3C81896}" type="slidenum">
              <a:rPr lang="zh-TW" altLang="en-US" smtClean="0"/>
              <a:pPr/>
              <a:t>‹#›</a:t>
            </a:fld>
            <a:endParaRPr lang="zh-TW" altLang="en-US" dirty="0"/>
          </a:p>
        </p:txBody>
      </p:sp>
    </p:spTree>
    <p:extLst>
      <p:ext uri="{BB962C8B-B14F-4D97-AF65-F5344CB8AC3E}">
        <p14:creationId xmlns:p14="http://schemas.microsoft.com/office/powerpoint/2010/main" val="7768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TW" altLang="en-US"/>
              <a:t>按一下以編輯母片標題樣式</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C74123D-2811-4D86-8C7D-CD3EE7259F24}" type="datetime1">
              <a:rPr lang="zh-TW" altLang="en-US" smtClean="0"/>
              <a:t>2025/5/21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216677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9965385-F47C-4DC5-8E1E-476BD7A75DCB}" type="datetime1">
              <a:rPr lang="zh-TW" altLang="en-US" smtClean="0"/>
              <a:t>2025/5/21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298195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a:t>按一下以編輯母片文字樣式</a:t>
            </a:r>
          </a:p>
        </p:txBody>
      </p:sp>
      <p:sp>
        <p:nvSpPr>
          <p:cNvPr id="4" name="Content Placeholder 3"/>
          <p:cNvSpPr>
            <a:spLocks noGrp="1"/>
          </p:cNvSpPr>
          <p:nvPr>
            <p:ph sz="half" idx="2"/>
          </p:nvPr>
        </p:nvSpPr>
        <p:spPr>
          <a:xfrm>
            <a:off x="520713" y="3905482"/>
            <a:ext cx="3198096" cy="57443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a:t>按一下以編輯母片文字樣式</a:t>
            </a:r>
          </a:p>
        </p:txBody>
      </p:sp>
      <p:sp>
        <p:nvSpPr>
          <p:cNvPr id="6" name="Content Placeholder 5"/>
          <p:cNvSpPr>
            <a:spLocks noGrp="1"/>
          </p:cNvSpPr>
          <p:nvPr>
            <p:ph sz="quarter" idx="4"/>
          </p:nvPr>
        </p:nvSpPr>
        <p:spPr>
          <a:xfrm>
            <a:off x="3827086" y="3905482"/>
            <a:ext cx="3213847" cy="57443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069D35A-77D3-4CF6-B71F-EDC0AC74EA57}" type="datetime1">
              <a:rPr lang="zh-TW" altLang="en-US" smtClean="0"/>
              <a:t>2025/5/21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351303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0F9A56-6481-404D-81BC-6A8B723DE3FB}" type="datetime1">
              <a:rPr lang="zh-TW" altLang="en-US" smtClean="0"/>
              <a:t>2025/5/21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153808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BF1E9-809F-47EA-83A3-65FCC071765A}" type="datetime1">
              <a:rPr lang="zh-TW" altLang="en-US" smtClean="0"/>
              <a:t>2025/5/21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284641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a:t>按一下以編輯母片標題樣式</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64ED2E7-C1AD-435A-AF1D-1990F75DAF2E}" type="datetime1">
              <a:rPr lang="zh-TW" altLang="en-US" smtClean="0"/>
              <a:t>2025/5/21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311288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zh-TW" altLang="en-US"/>
              <a:t>按一下圖示以新增圖片</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F442F9A-AF08-4EFB-A908-DA4C183867AF}" type="datetime1">
              <a:rPr lang="zh-TW" altLang="en-US" smtClean="0"/>
              <a:t>2025/5/21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940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CBEB514D-430B-4E34-AD2B-D7E2FEA6F5C8}" type="datetime1">
              <a:rPr lang="zh-TW" altLang="en-US" smtClean="0"/>
              <a:t>2025/5/21</a:t>
            </a:fld>
            <a:endParaRPr lang="zh-TW"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zh-TW"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DB05DB88-E27D-46DF-A655-DCEAE3C81896}" type="slidenum">
              <a:rPr lang="zh-TW" altLang="en-US" smtClean="0"/>
              <a:t>‹#›</a:t>
            </a:fld>
            <a:endParaRPr lang="zh-TW" altLang="en-US"/>
          </a:p>
        </p:txBody>
      </p:sp>
    </p:spTree>
    <p:extLst>
      <p:ext uri="{BB962C8B-B14F-4D97-AF65-F5344CB8AC3E}">
        <p14:creationId xmlns:p14="http://schemas.microsoft.com/office/powerpoint/2010/main" val="3983035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0C094-173D-6695-7133-FC73C2E9E9F7}"/>
              </a:ext>
            </a:extLst>
          </p:cNvPr>
          <p:cNvSpPr>
            <a:spLocks noGrp="1"/>
          </p:cNvSpPr>
          <p:nvPr>
            <p:ph type="ctrTitle"/>
          </p:nvPr>
        </p:nvSpPr>
        <p:spPr/>
        <p:txBody>
          <a:bodyPr>
            <a:normAutofit/>
          </a:bodyPr>
          <a:lstStyle/>
          <a:p>
            <a:r>
              <a:rPr lang="en-US" altLang="zh-TW" sz="5828" dirty="0">
                <a:latin typeface="微軟正黑體" panose="020B0604030504040204" pitchFamily="34" charset="-120"/>
                <a:ea typeface="微軟正黑體" panose="020B0604030504040204" pitchFamily="34" charset="-120"/>
              </a:rPr>
              <a:t>114</a:t>
            </a:r>
            <a:r>
              <a:rPr lang="zh-TW" altLang="en-US" sz="5828" dirty="0">
                <a:latin typeface="微軟正黑體" panose="020B0604030504040204" pitchFamily="34" charset="-120"/>
                <a:ea typeface="微軟正黑體" panose="020B0604030504040204" pitchFamily="34" charset="-120"/>
              </a:rPr>
              <a:t>年食品登錄</a:t>
            </a:r>
            <a:br>
              <a:rPr lang="en-US" altLang="zh-TW" sz="5828" dirty="0">
                <a:latin typeface="微軟正黑體" panose="020B0604030504040204" pitchFamily="34" charset="-120"/>
                <a:ea typeface="微軟正黑體" panose="020B0604030504040204" pitchFamily="34" charset="-120"/>
              </a:rPr>
            </a:br>
            <a:r>
              <a:rPr lang="zh-TW" altLang="en-US" sz="5828" dirty="0">
                <a:latin typeface="微軟正黑體" panose="020B0604030504040204" pitchFamily="34" charset="-120"/>
                <a:ea typeface="微軟正黑體" panose="020B0604030504040204" pitchFamily="34" charset="-120"/>
              </a:rPr>
              <a:t>確認步驟</a:t>
            </a:r>
          </a:p>
        </p:txBody>
      </p:sp>
      <p:sp>
        <p:nvSpPr>
          <p:cNvPr id="3" name="副標題 2">
            <a:extLst>
              <a:ext uri="{FF2B5EF4-FFF2-40B4-BE49-F238E27FC236}">
                <a16:creationId xmlns:a16="http://schemas.microsoft.com/office/drawing/2014/main" id="{E6C8F6D4-6C7B-9D93-8066-3407F6622F05}"/>
              </a:ext>
            </a:extLst>
          </p:cNvPr>
          <p:cNvSpPr>
            <a:spLocks noGrp="1"/>
          </p:cNvSpPr>
          <p:nvPr>
            <p:ph type="subTitle" idx="1"/>
          </p:nvPr>
        </p:nvSpPr>
        <p:spPr/>
        <p:txBody>
          <a:bodyPr>
            <a:normAutofit/>
          </a:bodyPr>
          <a:lstStyle/>
          <a:p>
            <a:r>
              <a:rPr lang="zh-TW" altLang="en-US" sz="3022" dirty="0">
                <a:latin typeface="微軟正黑體" panose="020B0604030504040204" pitchFamily="34" charset="-120"/>
                <a:ea typeface="微軟正黑體" panose="020B0604030504040204" pitchFamily="34" charset="-120"/>
              </a:rPr>
              <a:t>製作日期</a:t>
            </a:r>
            <a:r>
              <a:rPr lang="en-US" altLang="zh-TW" sz="3022" dirty="0">
                <a:latin typeface="微軟正黑體" panose="020B0604030504040204" pitchFamily="34" charset="-120"/>
                <a:ea typeface="微軟正黑體" panose="020B0604030504040204" pitchFamily="34" charset="-120"/>
              </a:rPr>
              <a:t>:2025/02/25</a:t>
            </a:r>
          </a:p>
        </p:txBody>
      </p:sp>
      <p:sp>
        <p:nvSpPr>
          <p:cNvPr id="4" name="副標題 2">
            <a:extLst>
              <a:ext uri="{FF2B5EF4-FFF2-40B4-BE49-F238E27FC236}">
                <a16:creationId xmlns:a16="http://schemas.microsoft.com/office/drawing/2014/main" id="{087755DB-A005-8CF1-7EF5-57EEEC32D9D9}"/>
              </a:ext>
            </a:extLst>
          </p:cNvPr>
          <p:cNvSpPr txBox="1">
            <a:spLocks/>
          </p:cNvSpPr>
          <p:nvPr/>
        </p:nvSpPr>
        <p:spPr>
          <a:xfrm>
            <a:off x="2300712" y="10026319"/>
            <a:ext cx="2958250" cy="554595"/>
          </a:xfrm>
          <a:prstGeom prst="rect">
            <a:avLst/>
          </a:prstGeom>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r>
              <a:rPr lang="zh-TW" altLang="en-US" sz="2800" dirty="0">
                <a:latin typeface="微軟正黑體" panose="020B0604030504040204" pitchFamily="34" charset="-120"/>
                <a:ea typeface="微軟正黑體" panose="020B0604030504040204" pitchFamily="34" charset="-120"/>
              </a:rPr>
              <a:t>彰化縣衛生局製</a:t>
            </a:r>
          </a:p>
        </p:txBody>
      </p:sp>
    </p:spTree>
    <p:extLst>
      <p:ext uri="{BB962C8B-B14F-4D97-AF65-F5344CB8AC3E}">
        <p14:creationId xmlns:p14="http://schemas.microsoft.com/office/powerpoint/2010/main" val="321224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文字, 數字, 字型, 螢幕擷取畫面 的圖片&#10;&#10;AI 產生的內容可能不正確。">
            <a:extLst>
              <a:ext uri="{FF2B5EF4-FFF2-40B4-BE49-F238E27FC236}">
                <a16:creationId xmlns:a16="http://schemas.microsoft.com/office/drawing/2014/main" id="{43765610-4339-15E6-F932-73BCE301199E}"/>
              </a:ext>
            </a:extLst>
          </p:cNvPr>
          <p:cNvPicPr>
            <a:picLocks noChangeAspect="1"/>
          </p:cNvPicPr>
          <p:nvPr/>
        </p:nvPicPr>
        <p:blipFill>
          <a:blip r:embed="rId2">
            <a:extLst>
              <a:ext uri="{28A0092B-C50C-407E-A947-70E740481C1C}">
                <a14:useLocalDpi xmlns:a14="http://schemas.microsoft.com/office/drawing/2010/main" val="0"/>
              </a:ext>
            </a:extLst>
          </a:blip>
          <a:srcRect b="14577"/>
          <a:stretch/>
        </p:blipFill>
        <p:spPr>
          <a:xfrm>
            <a:off x="161837" y="4408833"/>
            <a:ext cx="7236000" cy="2959057"/>
          </a:xfrm>
          <a:prstGeom prst="rect">
            <a:avLst/>
          </a:prstGeom>
        </p:spPr>
      </p:pic>
      <p:sp>
        <p:nvSpPr>
          <p:cNvPr id="4" name="投影片編號版面配置區 3">
            <a:extLst>
              <a:ext uri="{FF2B5EF4-FFF2-40B4-BE49-F238E27FC236}">
                <a16:creationId xmlns:a16="http://schemas.microsoft.com/office/drawing/2014/main" id="{B5BC595E-5C93-C2D2-4906-00D4B901A017}"/>
              </a:ext>
            </a:extLst>
          </p:cNvPr>
          <p:cNvSpPr>
            <a:spLocks noGrp="1"/>
          </p:cNvSpPr>
          <p:nvPr>
            <p:ph type="sldNum" sz="quarter" idx="12"/>
          </p:nvPr>
        </p:nvSpPr>
        <p:spPr/>
        <p:txBody>
          <a:bodyPr/>
          <a:lstStyle/>
          <a:p>
            <a:fld id="{DB05DB88-E27D-46DF-A655-DCEAE3C81896}" type="slidenum">
              <a:rPr lang="zh-TW" altLang="en-US" smtClean="0"/>
              <a:pPr/>
              <a:t>10</a:t>
            </a:fld>
            <a:endParaRPr lang="zh-TW" altLang="en-US" dirty="0"/>
          </a:p>
        </p:txBody>
      </p:sp>
      <p:sp>
        <p:nvSpPr>
          <p:cNvPr id="5" name="標題 4">
            <a:extLst>
              <a:ext uri="{FF2B5EF4-FFF2-40B4-BE49-F238E27FC236}">
                <a16:creationId xmlns:a16="http://schemas.microsoft.com/office/drawing/2014/main" id="{6C075AC5-CC01-B4EC-E48C-FC0994466ED5}"/>
              </a:ext>
            </a:extLst>
          </p:cNvPr>
          <p:cNvSpPr>
            <a:spLocks noGrp="1"/>
          </p:cNvSpPr>
          <p:nvPr>
            <p:ph type="title"/>
          </p:nvPr>
        </p:nvSpPr>
        <p:spPr>
          <a:xfrm>
            <a:off x="0" y="49068"/>
            <a:ext cx="5617029" cy="602856"/>
          </a:xfrm>
        </p:spPr>
        <p:txBody>
          <a:bodyPr>
            <a:normAutofit/>
          </a:bodyPr>
          <a:lstStyle/>
          <a:p>
            <a:r>
              <a:rPr lang="zh-TW" altLang="en-US" sz="3600" b="1" dirty="0">
                <a:latin typeface="微軟正黑體" panose="020B0604030504040204" pitchFamily="34" charset="-120"/>
                <a:ea typeface="微軟正黑體" panose="020B0604030504040204" pitchFamily="34" charset="-120"/>
              </a:rPr>
              <a:t>步驟</a:t>
            </a:r>
            <a:r>
              <a:rPr lang="en-US" altLang="zh-TW" sz="3600" b="1" dirty="0">
                <a:latin typeface="微軟正黑體" panose="020B0604030504040204" pitchFamily="34" charset="-120"/>
                <a:ea typeface="微軟正黑體" panose="020B0604030504040204" pitchFamily="34" charset="-120"/>
              </a:rPr>
              <a:t>5</a:t>
            </a:r>
            <a:r>
              <a:rPr lang="zh-TW" altLang="en-US" sz="3600" b="1" dirty="0">
                <a:latin typeface="微軟正黑體" panose="020B0604030504040204" pitchFamily="34" charset="-120"/>
                <a:ea typeface="微軟正黑體" panose="020B0604030504040204" pitchFamily="34" charset="-120"/>
              </a:rPr>
              <a:t>：完成確認登錄內容</a:t>
            </a:r>
          </a:p>
        </p:txBody>
      </p:sp>
      <p:pic>
        <p:nvPicPr>
          <p:cNvPr id="3" name="圖片 2" descr="一張含有 文字, 螢幕擷取畫面, 軟體, 作業系統 的圖片&#10;&#10;AI 產生的內容可能不正確。">
            <a:extLst>
              <a:ext uri="{FF2B5EF4-FFF2-40B4-BE49-F238E27FC236}">
                <a16:creationId xmlns:a16="http://schemas.microsoft.com/office/drawing/2014/main" id="{925CBB27-775B-AF9F-117B-A863FC683FF6}"/>
              </a:ext>
            </a:extLst>
          </p:cNvPr>
          <p:cNvPicPr>
            <a:picLocks noChangeAspect="1"/>
          </p:cNvPicPr>
          <p:nvPr/>
        </p:nvPicPr>
        <p:blipFill>
          <a:blip r:embed="rId3">
            <a:extLst>
              <a:ext uri="{28A0092B-C50C-407E-A947-70E740481C1C}">
                <a14:useLocalDpi xmlns:a14="http://schemas.microsoft.com/office/drawing/2010/main" val="0"/>
              </a:ext>
            </a:extLst>
          </a:blip>
          <a:srcRect b="6624"/>
          <a:stretch/>
        </p:blipFill>
        <p:spPr>
          <a:xfrm>
            <a:off x="161837" y="811057"/>
            <a:ext cx="7236000" cy="3248075"/>
          </a:xfrm>
          <a:prstGeom prst="rect">
            <a:avLst/>
          </a:prstGeom>
        </p:spPr>
      </p:pic>
      <p:sp>
        <p:nvSpPr>
          <p:cNvPr id="6" name="矩形 5">
            <a:extLst>
              <a:ext uri="{FF2B5EF4-FFF2-40B4-BE49-F238E27FC236}">
                <a16:creationId xmlns:a16="http://schemas.microsoft.com/office/drawing/2014/main" id="{0594225E-821B-EB04-C3FD-7D21FCABA0C5}"/>
              </a:ext>
            </a:extLst>
          </p:cNvPr>
          <p:cNvSpPr/>
          <p:nvPr/>
        </p:nvSpPr>
        <p:spPr>
          <a:xfrm>
            <a:off x="221880" y="1981199"/>
            <a:ext cx="1102095" cy="27146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7" name="矩形: 圓角 6">
            <a:extLst>
              <a:ext uri="{FF2B5EF4-FFF2-40B4-BE49-F238E27FC236}">
                <a16:creationId xmlns:a16="http://schemas.microsoft.com/office/drawing/2014/main" id="{F1A216BE-70B4-C874-9FBC-E288818B1BF5}"/>
              </a:ext>
            </a:extLst>
          </p:cNvPr>
          <p:cNvSpPr/>
          <p:nvPr/>
        </p:nvSpPr>
        <p:spPr>
          <a:xfrm>
            <a:off x="396731" y="882025"/>
            <a:ext cx="1590266" cy="651597"/>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點選確認登錄內容</a:t>
            </a:r>
          </a:p>
        </p:txBody>
      </p:sp>
      <p:sp>
        <p:nvSpPr>
          <p:cNvPr id="8" name="橢圓 7">
            <a:extLst>
              <a:ext uri="{FF2B5EF4-FFF2-40B4-BE49-F238E27FC236}">
                <a16:creationId xmlns:a16="http://schemas.microsoft.com/office/drawing/2014/main" id="{7EB91A8B-B570-0204-1971-17BB1B6383B2}"/>
              </a:ext>
            </a:extLst>
          </p:cNvPr>
          <p:cNvSpPr/>
          <p:nvPr/>
        </p:nvSpPr>
        <p:spPr>
          <a:xfrm>
            <a:off x="221880" y="736345"/>
            <a:ext cx="349702" cy="349702"/>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cxnSp>
        <p:nvCxnSpPr>
          <p:cNvPr id="9" name="直線單箭頭接點 8">
            <a:extLst>
              <a:ext uri="{FF2B5EF4-FFF2-40B4-BE49-F238E27FC236}">
                <a16:creationId xmlns:a16="http://schemas.microsoft.com/office/drawing/2014/main" id="{008F6DA8-4252-0969-C561-82AA0793ECA0}"/>
              </a:ext>
            </a:extLst>
          </p:cNvPr>
          <p:cNvCxnSpPr>
            <a:cxnSpLocks/>
          </p:cNvCxnSpPr>
          <p:nvPr/>
        </p:nvCxnSpPr>
        <p:spPr>
          <a:xfrm flipV="1">
            <a:off x="1160878" y="1533622"/>
            <a:ext cx="0" cy="44757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a:extLst>
              <a:ext uri="{FF2B5EF4-FFF2-40B4-BE49-F238E27FC236}">
                <a16:creationId xmlns:a16="http://schemas.microsoft.com/office/drawing/2014/main" id="{1B885135-8E13-8A6C-24CA-878C693624AD}"/>
              </a:ext>
            </a:extLst>
          </p:cNvPr>
          <p:cNvSpPr/>
          <p:nvPr/>
        </p:nvSpPr>
        <p:spPr>
          <a:xfrm>
            <a:off x="3604987" y="3409949"/>
            <a:ext cx="662214" cy="27146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2" name="矩形: 圓角 11">
            <a:extLst>
              <a:ext uri="{FF2B5EF4-FFF2-40B4-BE49-F238E27FC236}">
                <a16:creationId xmlns:a16="http://schemas.microsoft.com/office/drawing/2014/main" id="{ADF4FE66-BA41-C8D7-E03F-CA981DE631BA}"/>
              </a:ext>
            </a:extLst>
          </p:cNvPr>
          <p:cNvSpPr/>
          <p:nvPr/>
        </p:nvSpPr>
        <p:spPr>
          <a:xfrm>
            <a:off x="4313896" y="2921251"/>
            <a:ext cx="1590266" cy="651597"/>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再點選</a:t>
            </a:r>
            <a:endParaRPr lang="en-US" altLang="zh-TW" sz="2159" b="1" dirty="0">
              <a:solidFill>
                <a:schemeClr val="tx1"/>
              </a:solidFill>
              <a:latin typeface="微軟正黑體" panose="020B0604030504040204" pitchFamily="34" charset="-120"/>
              <a:ea typeface="微軟正黑體" panose="020B0604030504040204" pitchFamily="34" charset="-120"/>
            </a:endParaRPr>
          </a:p>
          <a:p>
            <a:pPr algn="ctr"/>
            <a:r>
              <a:rPr lang="zh-TW" altLang="en-US" sz="2159" b="1" dirty="0">
                <a:solidFill>
                  <a:schemeClr val="tx1"/>
                </a:solidFill>
                <a:latin typeface="微軟正黑體" panose="020B0604030504040204" pitchFamily="34" charset="-120"/>
                <a:ea typeface="微軟正黑體" panose="020B0604030504040204" pitchFamily="34" charset="-120"/>
              </a:rPr>
              <a:t>確認更新</a:t>
            </a:r>
          </a:p>
        </p:txBody>
      </p:sp>
      <p:sp>
        <p:nvSpPr>
          <p:cNvPr id="13" name="橢圓 12">
            <a:extLst>
              <a:ext uri="{FF2B5EF4-FFF2-40B4-BE49-F238E27FC236}">
                <a16:creationId xmlns:a16="http://schemas.microsoft.com/office/drawing/2014/main" id="{DDA4CB26-38F1-9CC9-16B2-ACF8EB07C96A}"/>
              </a:ext>
            </a:extLst>
          </p:cNvPr>
          <p:cNvSpPr/>
          <p:nvPr/>
        </p:nvSpPr>
        <p:spPr>
          <a:xfrm>
            <a:off x="4194847" y="2734448"/>
            <a:ext cx="349702" cy="349702"/>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2" name="箭號: 向下 21">
            <a:extLst>
              <a:ext uri="{FF2B5EF4-FFF2-40B4-BE49-F238E27FC236}">
                <a16:creationId xmlns:a16="http://schemas.microsoft.com/office/drawing/2014/main" id="{6E0BBBD3-0541-8722-CEB4-853A19083667}"/>
              </a:ext>
            </a:extLst>
          </p:cNvPr>
          <p:cNvSpPr/>
          <p:nvPr/>
        </p:nvSpPr>
        <p:spPr>
          <a:xfrm>
            <a:off x="4010660" y="4110982"/>
            <a:ext cx="249238" cy="27146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67C7CA5F-1428-2262-37B3-2DE3FBFE4A05}"/>
              </a:ext>
            </a:extLst>
          </p:cNvPr>
          <p:cNvSpPr/>
          <p:nvPr/>
        </p:nvSpPr>
        <p:spPr>
          <a:xfrm>
            <a:off x="1986997" y="4022242"/>
            <a:ext cx="1935324" cy="440760"/>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跳出確認視窗</a:t>
            </a:r>
          </a:p>
        </p:txBody>
      </p:sp>
      <p:sp>
        <p:nvSpPr>
          <p:cNvPr id="16" name="橢圓 15">
            <a:extLst>
              <a:ext uri="{FF2B5EF4-FFF2-40B4-BE49-F238E27FC236}">
                <a16:creationId xmlns:a16="http://schemas.microsoft.com/office/drawing/2014/main" id="{AE890488-8A2F-9752-0872-577F436CCF1D}"/>
              </a:ext>
            </a:extLst>
          </p:cNvPr>
          <p:cNvSpPr/>
          <p:nvPr/>
        </p:nvSpPr>
        <p:spPr>
          <a:xfrm>
            <a:off x="1767977" y="3933218"/>
            <a:ext cx="349702" cy="349702"/>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2BA809E6-3794-D8EE-890B-2C967C3E9AAC}"/>
              </a:ext>
            </a:extLst>
          </p:cNvPr>
          <p:cNvSpPr/>
          <p:nvPr/>
        </p:nvSpPr>
        <p:spPr>
          <a:xfrm>
            <a:off x="2495550" y="4445571"/>
            <a:ext cx="4000499" cy="292231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4" name="矩形 23">
            <a:extLst>
              <a:ext uri="{FF2B5EF4-FFF2-40B4-BE49-F238E27FC236}">
                <a16:creationId xmlns:a16="http://schemas.microsoft.com/office/drawing/2014/main" id="{9B87846F-2B71-CF9B-ABB9-9840CB6FBED5}"/>
              </a:ext>
            </a:extLst>
          </p:cNvPr>
          <p:cNvSpPr/>
          <p:nvPr/>
        </p:nvSpPr>
        <p:spPr>
          <a:xfrm>
            <a:off x="3962626" y="6367002"/>
            <a:ext cx="581924" cy="21536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5" name="矩形: 圓角 24">
            <a:extLst>
              <a:ext uri="{FF2B5EF4-FFF2-40B4-BE49-F238E27FC236}">
                <a16:creationId xmlns:a16="http://schemas.microsoft.com/office/drawing/2014/main" id="{E5FCA068-9B07-9A08-C6F0-2CCA47AA2B77}"/>
              </a:ext>
            </a:extLst>
          </p:cNvPr>
          <p:cNvSpPr/>
          <p:nvPr/>
        </p:nvSpPr>
        <p:spPr>
          <a:xfrm>
            <a:off x="3853339" y="6658024"/>
            <a:ext cx="1935324" cy="349702"/>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點選確認登錄</a:t>
            </a:r>
          </a:p>
        </p:txBody>
      </p:sp>
      <p:sp>
        <p:nvSpPr>
          <p:cNvPr id="26" name="橢圓 25">
            <a:extLst>
              <a:ext uri="{FF2B5EF4-FFF2-40B4-BE49-F238E27FC236}">
                <a16:creationId xmlns:a16="http://schemas.microsoft.com/office/drawing/2014/main" id="{A57D4984-452C-442F-35B3-7CC960286D8C}"/>
              </a:ext>
            </a:extLst>
          </p:cNvPr>
          <p:cNvSpPr/>
          <p:nvPr/>
        </p:nvSpPr>
        <p:spPr>
          <a:xfrm>
            <a:off x="3618565" y="6608753"/>
            <a:ext cx="349702" cy="349702"/>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4</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pic>
        <p:nvPicPr>
          <p:cNvPr id="28" name="圖片 27" descr="一張含有 文字, 螢幕擷取畫面, 軟體, 作業系統 的圖片&#10;&#10;AI 產生的內容可能不正確。">
            <a:extLst>
              <a:ext uri="{FF2B5EF4-FFF2-40B4-BE49-F238E27FC236}">
                <a16:creationId xmlns:a16="http://schemas.microsoft.com/office/drawing/2014/main" id="{46DD4926-6F19-C94C-E10B-E462864003CC}"/>
              </a:ext>
            </a:extLst>
          </p:cNvPr>
          <p:cNvPicPr>
            <a:picLocks noChangeAspect="1"/>
          </p:cNvPicPr>
          <p:nvPr/>
        </p:nvPicPr>
        <p:blipFill>
          <a:blip r:embed="rId4">
            <a:extLst>
              <a:ext uri="{28A0092B-C50C-407E-A947-70E740481C1C}">
                <a14:useLocalDpi xmlns:a14="http://schemas.microsoft.com/office/drawing/2010/main" val="0"/>
              </a:ext>
            </a:extLst>
          </a:blip>
          <a:srcRect b="36264"/>
          <a:stretch/>
        </p:blipFill>
        <p:spPr>
          <a:xfrm>
            <a:off x="161837" y="7802561"/>
            <a:ext cx="7236000" cy="1899551"/>
          </a:xfrm>
          <a:prstGeom prst="rect">
            <a:avLst/>
          </a:prstGeom>
        </p:spPr>
      </p:pic>
      <p:sp>
        <p:nvSpPr>
          <p:cNvPr id="29" name="矩形 28">
            <a:extLst>
              <a:ext uri="{FF2B5EF4-FFF2-40B4-BE49-F238E27FC236}">
                <a16:creationId xmlns:a16="http://schemas.microsoft.com/office/drawing/2014/main" id="{482345FD-C689-E59E-42AE-8D366B8BA476}"/>
              </a:ext>
            </a:extLst>
          </p:cNvPr>
          <p:cNvSpPr/>
          <p:nvPr/>
        </p:nvSpPr>
        <p:spPr>
          <a:xfrm>
            <a:off x="3009900" y="8229601"/>
            <a:ext cx="2778764" cy="87460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0" name="箭號: 向下 29">
            <a:extLst>
              <a:ext uri="{FF2B5EF4-FFF2-40B4-BE49-F238E27FC236}">
                <a16:creationId xmlns:a16="http://schemas.microsoft.com/office/drawing/2014/main" id="{D58C53A2-20FD-6529-1CD0-557CD69E41F0}"/>
              </a:ext>
            </a:extLst>
          </p:cNvPr>
          <p:cNvSpPr/>
          <p:nvPr/>
        </p:nvSpPr>
        <p:spPr>
          <a:xfrm>
            <a:off x="3655218" y="7493803"/>
            <a:ext cx="249238" cy="27146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A8836DBA-DE0F-DCE5-3719-2BFEAB4E5C6D}"/>
              </a:ext>
            </a:extLst>
          </p:cNvPr>
          <p:cNvSpPr/>
          <p:nvPr/>
        </p:nvSpPr>
        <p:spPr>
          <a:xfrm>
            <a:off x="2620213" y="9254546"/>
            <a:ext cx="2346406" cy="874606"/>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出現儲存成功即為完成確認更新</a:t>
            </a:r>
          </a:p>
        </p:txBody>
      </p:sp>
    </p:spTree>
    <p:extLst>
      <p:ext uri="{BB962C8B-B14F-4D97-AF65-F5344CB8AC3E}">
        <p14:creationId xmlns:p14="http://schemas.microsoft.com/office/powerpoint/2010/main" val="156943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CF4A4-B9F1-6648-6A61-A7982824CE85}"/>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691AFA0-2BB7-629B-6736-42EAF44F9FDD}"/>
              </a:ext>
            </a:extLst>
          </p:cNvPr>
          <p:cNvSpPr>
            <a:spLocks noGrp="1"/>
          </p:cNvSpPr>
          <p:nvPr>
            <p:ph type="sldNum" sz="quarter" idx="12"/>
          </p:nvPr>
        </p:nvSpPr>
        <p:spPr/>
        <p:txBody>
          <a:bodyPr/>
          <a:lstStyle/>
          <a:p>
            <a:fld id="{DB05DB88-E27D-46DF-A655-DCEAE3C81896}" type="slidenum">
              <a:rPr lang="zh-TW" altLang="en-US" smtClean="0"/>
              <a:pPr/>
              <a:t>11</a:t>
            </a:fld>
            <a:endParaRPr lang="zh-TW" altLang="en-US" dirty="0"/>
          </a:p>
        </p:txBody>
      </p:sp>
      <p:sp>
        <p:nvSpPr>
          <p:cNvPr id="5" name="標題 4">
            <a:extLst>
              <a:ext uri="{FF2B5EF4-FFF2-40B4-BE49-F238E27FC236}">
                <a16:creationId xmlns:a16="http://schemas.microsoft.com/office/drawing/2014/main" id="{D2454093-4788-FB4D-6B28-7FB81C121D5B}"/>
              </a:ext>
            </a:extLst>
          </p:cNvPr>
          <p:cNvSpPr>
            <a:spLocks noGrp="1"/>
          </p:cNvSpPr>
          <p:nvPr>
            <p:ph type="title"/>
          </p:nvPr>
        </p:nvSpPr>
        <p:spPr>
          <a:xfrm>
            <a:off x="0" y="277668"/>
            <a:ext cx="5617029" cy="602856"/>
          </a:xfrm>
        </p:spPr>
        <p:txBody>
          <a:bodyPr>
            <a:normAutofit/>
          </a:bodyPr>
          <a:lstStyle/>
          <a:p>
            <a:r>
              <a:rPr lang="zh-TW" altLang="en-US" sz="3600" b="1" dirty="0">
                <a:latin typeface="微軟正黑體" panose="020B0604030504040204" pitchFamily="34" charset="-120"/>
                <a:ea typeface="微軟正黑體" panose="020B0604030504040204" pitchFamily="34" charset="-120"/>
              </a:rPr>
              <a:t>完成登錄之畫面</a:t>
            </a:r>
          </a:p>
        </p:txBody>
      </p:sp>
      <p:pic>
        <p:nvPicPr>
          <p:cNvPr id="10" name="圖片 9" descr="一張含有 文字, 軟體, 數字, 作業系統 的圖片&#10;&#10;AI 產生的內容可能不正確。">
            <a:extLst>
              <a:ext uri="{FF2B5EF4-FFF2-40B4-BE49-F238E27FC236}">
                <a16:creationId xmlns:a16="http://schemas.microsoft.com/office/drawing/2014/main" id="{2407CFF2-07B9-7BBB-7592-4D6056E09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7" y="1302698"/>
            <a:ext cx="7308000" cy="3783651"/>
          </a:xfrm>
          <a:prstGeom prst="rect">
            <a:avLst/>
          </a:prstGeom>
        </p:spPr>
      </p:pic>
      <p:sp>
        <p:nvSpPr>
          <p:cNvPr id="14" name="矩形 13">
            <a:extLst>
              <a:ext uri="{FF2B5EF4-FFF2-40B4-BE49-F238E27FC236}">
                <a16:creationId xmlns:a16="http://schemas.microsoft.com/office/drawing/2014/main" id="{B95A3F56-0C5E-0EC2-822D-4E3CF327099B}"/>
              </a:ext>
            </a:extLst>
          </p:cNvPr>
          <p:cNvSpPr/>
          <p:nvPr/>
        </p:nvSpPr>
        <p:spPr>
          <a:xfrm>
            <a:off x="4136655" y="3474113"/>
            <a:ext cx="1625970" cy="27146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7" name="矩形: 圓角 16">
            <a:extLst>
              <a:ext uri="{FF2B5EF4-FFF2-40B4-BE49-F238E27FC236}">
                <a16:creationId xmlns:a16="http://schemas.microsoft.com/office/drawing/2014/main" id="{23D2AB0A-D2A0-CE68-4540-6982798A5ECB}"/>
              </a:ext>
            </a:extLst>
          </p:cNvPr>
          <p:cNvSpPr/>
          <p:nvPr/>
        </p:nvSpPr>
        <p:spPr>
          <a:xfrm>
            <a:off x="1091550" y="5152850"/>
            <a:ext cx="5895975" cy="881412"/>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基本資料畫面會顯示</a:t>
            </a:r>
            <a:endParaRPr lang="en-US" altLang="zh-TW" sz="2159" b="1" dirty="0">
              <a:solidFill>
                <a:schemeClr val="tx1"/>
              </a:solidFill>
              <a:latin typeface="微軟正黑體" panose="020B0604030504040204" pitchFamily="34" charset="-120"/>
              <a:ea typeface="微軟正黑體" panose="020B0604030504040204" pitchFamily="34" charset="-120"/>
            </a:endParaRPr>
          </a:p>
          <a:p>
            <a:pPr algn="ctr"/>
            <a:r>
              <a:rPr lang="zh-TW" altLang="en-US" sz="2159" b="1" dirty="0">
                <a:solidFill>
                  <a:schemeClr val="tx1"/>
                </a:solidFill>
                <a:latin typeface="微軟正黑體" panose="020B0604030504040204" pitchFamily="34" charset="-120"/>
                <a:ea typeface="微軟正黑體" panose="020B0604030504040204" pitchFamily="34" charset="-120"/>
              </a:rPr>
              <a:t>「已完成</a:t>
            </a:r>
            <a:r>
              <a:rPr lang="en-US" altLang="zh-TW" sz="2159" b="1" dirty="0">
                <a:solidFill>
                  <a:schemeClr val="tx1"/>
                </a:solidFill>
                <a:latin typeface="微軟正黑體" panose="020B0604030504040204" pitchFamily="34" charset="-120"/>
                <a:ea typeface="微軟正黑體" panose="020B0604030504040204" pitchFamily="34" charset="-120"/>
              </a:rPr>
              <a:t>114</a:t>
            </a:r>
            <a:r>
              <a:rPr lang="zh-TW" altLang="en-US" sz="2159" b="1" dirty="0">
                <a:solidFill>
                  <a:schemeClr val="tx1"/>
                </a:solidFill>
                <a:latin typeface="微軟正黑體" panose="020B0604030504040204" pitchFamily="34" charset="-120"/>
                <a:ea typeface="微軟正黑體" panose="020B0604030504040204" pitchFamily="34" charset="-120"/>
              </a:rPr>
              <a:t>年年度登錄內容確認」綠色字樣</a:t>
            </a:r>
          </a:p>
        </p:txBody>
      </p:sp>
      <p:cxnSp>
        <p:nvCxnSpPr>
          <p:cNvPr id="18" name="直線單箭頭接點 17">
            <a:extLst>
              <a:ext uri="{FF2B5EF4-FFF2-40B4-BE49-F238E27FC236}">
                <a16:creationId xmlns:a16="http://schemas.microsoft.com/office/drawing/2014/main" id="{7356983B-5A06-6D4E-FA41-48F3B8CD0E00}"/>
              </a:ext>
            </a:extLst>
          </p:cNvPr>
          <p:cNvCxnSpPr>
            <a:cxnSpLocks/>
          </p:cNvCxnSpPr>
          <p:nvPr/>
        </p:nvCxnSpPr>
        <p:spPr>
          <a:xfrm flipV="1">
            <a:off x="4808953" y="3745576"/>
            <a:ext cx="0" cy="1340773"/>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4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文字, 螢幕擷取畫面, 軟體, 作業系統 的圖片&#10;&#10;AI 產生的內容可能不正確。">
            <a:extLst>
              <a:ext uri="{FF2B5EF4-FFF2-40B4-BE49-F238E27FC236}">
                <a16:creationId xmlns:a16="http://schemas.microsoft.com/office/drawing/2014/main" id="{DDF64EEC-3BE8-E0C2-CA24-B3D2D5BBA42D}"/>
              </a:ext>
            </a:extLst>
          </p:cNvPr>
          <p:cNvPicPr>
            <a:picLocks noChangeAspect="1"/>
          </p:cNvPicPr>
          <p:nvPr/>
        </p:nvPicPr>
        <p:blipFill>
          <a:blip r:embed="rId2">
            <a:extLst>
              <a:ext uri="{28A0092B-C50C-407E-A947-70E740481C1C}">
                <a14:useLocalDpi xmlns:a14="http://schemas.microsoft.com/office/drawing/2010/main" val="0"/>
              </a:ext>
            </a:extLst>
          </a:blip>
          <a:srcRect b="37074"/>
          <a:stretch/>
        </p:blipFill>
        <p:spPr>
          <a:xfrm>
            <a:off x="253304" y="6739230"/>
            <a:ext cx="7071750" cy="3733263"/>
          </a:xfrm>
          <a:prstGeom prst="rect">
            <a:avLst/>
          </a:prstGeom>
        </p:spPr>
      </p:pic>
      <p:sp>
        <p:nvSpPr>
          <p:cNvPr id="8" name="標題 3">
            <a:extLst>
              <a:ext uri="{FF2B5EF4-FFF2-40B4-BE49-F238E27FC236}">
                <a16:creationId xmlns:a16="http://schemas.microsoft.com/office/drawing/2014/main" id="{D3F2ECC1-40F8-7F43-2D41-96AD45926CB7}"/>
              </a:ext>
            </a:extLst>
          </p:cNvPr>
          <p:cNvSpPr>
            <a:spLocks noGrp="1"/>
          </p:cNvSpPr>
          <p:nvPr>
            <p:ph type="title"/>
          </p:nvPr>
        </p:nvSpPr>
        <p:spPr>
          <a:xfrm>
            <a:off x="78827" y="92181"/>
            <a:ext cx="3320604" cy="676806"/>
          </a:xfrm>
        </p:spPr>
        <p:txBody>
          <a:bodyPr anchor="ctr">
            <a:normAutofit fontScale="90000"/>
          </a:bodyPr>
          <a:lstStyle/>
          <a:p>
            <a:r>
              <a:rPr lang="zh-TW" altLang="en-US" sz="4317" b="1" dirty="0">
                <a:latin typeface="微軟正黑體" panose="020B0604030504040204" pitchFamily="34" charset="-120"/>
                <a:ea typeface="微軟正黑體" panose="020B0604030504040204" pitchFamily="34" charset="-120"/>
              </a:rPr>
              <a:t>步驟</a:t>
            </a:r>
            <a:r>
              <a:rPr lang="en-US" altLang="zh-TW" sz="4317" b="1" dirty="0">
                <a:latin typeface="微軟正黑體" panose="020B0604030504040204" pitchFamily="34" charset="-120"/>
                <a:ea typeface="微軟正黑體" panose="020B0604030504040204" pitchFamily="34" charset="-120"/>
              </a:rPr>
              <a:t>1</a:t>
            </a:r>
            <a:r>
              <a:rPr lang="zh-TW" altLang="en-US" sz="4317" b="1" dirty="0">
                <a:latin typeface="微軟正黑體" panose="020B0604030504040204" pitchFamily="34" charset="-120"/>
                <a:ea typeface="微軟正黑體" panose="020B0604030504040204" pitchFamily="34" charset="-120"/>
              </a:rPr>
              <a:t>：登錄</a:t>
            </a:r>
          </a:p>
        </p:txBody>
      </p:sp>
      <p:pic>
        <p:nvPicPr>
          <p:cNvPr id="33" name="圖片 32">
            <a:extLst>
              <a:ext uri="{FF2B5EF4-FFF2-40B4-BE49-F238E27FC236}">
                <a16:creationId xmlns:a16="http://schemas.microsoft.com/office/drawing/2014/main" id="{E79D05C4-E039-9496-3819-1E135E06B291}"/>
              </a:ext>
            </a:extLst>
          </p:cNvPr>
          <p:cNvPicPr>
            <a:picLocks noChangeAspect="1"/>
          </p:cNvPicPr>
          <p:nvPr/>
        </p:nvPicPr>
        <p:blipFill>
          <a:blip r:embed="rId3"/>
          <a:srcRect l="8519" r="9682"/>
          <a:stretch/>
        </p:blipFill>
        <p:spPr>
          <a:xfrm>
            <a:off x="1315497" y="1110689"/>
            <a:ext cx="6020311" cy="4502513"/>
          </a:xfrm>
          <a:prstGeom prst="rect">
            <a:avLst/>
          </a:prstGeom>
        </p:spPr>
      </p:pic>
      <p:sp>
        <p:nvSpPr>
          <p:cNvPr id="38" name="五邊形 29">
            <a:extLst>
              <a:ext uri="{FF2B5EF4-FFF2-40B4-BE49-F238E27FC236}">
                <a16:creationId xmlns:a16="http://schemas.microsoft.com/office/drawing/2014/main" id="{CF62093A-54B1-D9E1-EA31-DC9F241F547F}"/>
              </a:ext>
            </a:extLst>
          </p:cNvPr>
          <p:cNvSpPr/>
          <p:nvPr/>
        </p:nvSpPr>
        <p:spPr>
          <a:xfrm>
            <a:off x="325745" y="4867942"/>
            <a:ext cx="1423197" cy="409820"/>
          </a:xfrm>
          <a:prstGeom prst="homePlat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511" b="1" dirty="0">
                <a:solidFill>
                  <a:schemeClr val="tx1"/>
                </a:solidFill>
                <a:latin typeface="微軟正黑體" panose="020B0604030504040204" pitchFamily="34" charset="-120"/>
                <a:ea typeface="微軟正黑體" panose="020B0604030504040204" pitchFamily="34" charset="-120"/>
              </a:rPr>
              <a:t>4</a:t>
            </a:r>
            <a:r>
              <a:rPr lang="zh-TW" altLang="en-US" sz="1511" b="1" dirty="0">
                <a:solidFill>
                  <a:schemeClr val="tx1"/>
                </a:solidFill>
                <a:latin typeface="微軟正黑體" panose="020B0604030504040204" pitchFamily="34" charset="-120"/>
                <a:ea typeface="微軟正黑體" panose="020B0604030504040204" pitchFamily="34" charset="-120"/>
              </a:rPr>
              <a:t>輸入密碼</a:t>
            </a:r>
          </a:p>
        </p:txBody>
      </p:sp>
      <p:grpSp>
        <p:nvGrpSpPr>
          <p:cNvPr id="39" name="群組 38">
            <a:extLst>
              <a:ext uri="{FF2B5EF4-FFF2-40B4-BE49-F238E27FC236}">
                <a16:creationId xmlns:a16="http://schemas.microsoft.com/office/drawing/2014/main" id="{91D4D732-123A-5F6E-8E2D-F31C20693D70}"/>
              </a:ext>
            </a:extLst>
          </p:cNvPr>
          <p:cNvGrpSpPr/>
          <p:nvPr/>
        </p:nvGrpSpPr>
        <p:grpSpPr>
          <a:xfrm>
            <a:off x="1820435" y="4598299"/>
            <a:ext cx="4917586" cy="1513208"/>
            <a:chOff x="2484719" y="5727286"/>
            <a:chExt cx="5693122" cy="1751851"/>
          </a:xfrm>
        </p:grpSpPr>
        <p:grpSp>
          <p:nvGrpSpPr>
            <p:cNvPr id="43" name="群組 42">
              <a:extLst>
                <a:ext uri="{FF2B5EF4-FFF2-40B4-BE49-F238E27FC236}">
                  <a16:creationId xmlns:a16="http://schemas.microsoft.com/office/drawing/2014/main" id="{8332DA0D-D439-0944-63B1-5B6E0CC276A9}"/>
                </a:ext>
              </a:extLst>
            </p:cNvPr>
            <p:cNvGrpSpPr/>
            <p:nvPr/>
          </p:nvGrpSpPr>
          <p:grpSpPr>
            <a:xfrm>
              <a:off x="2484719" y="5727286"/>
              <a:ext cx="2696292" cy="1751851"/>
              <a:chOff x="2502316" y="5653795"/>
              <a:chExt cx="2449902" cy="1667738"/>
            </a:xfrm>
          </p:grpSpPr>
          <p:pic>
            <p:nvPicPr>
              <p:cNvPr id="48" name="圖片 47">
                <a:extLst>
                  <a:ext uri="{FF2B5EF4-FFF2-40B4-BE49-F238E27FC236}">
                    <a16:creationId xmlns:a16="http://schemas.microsoft.com/office/drawing/2014/main" id="{8E32598A-7FAE-C221-DC7E-0A32A1F1CE4F}"/>
                  </a:ext>
                </a:extLst>
              </p:cNvPr>
              <p:cNvPicPr>
                <a:picLocks noChangeAspect="1"/>
              </p:cNvPicPr>
              <p:nvPr/>
            </p:nvPicPr>
            <p:blipFill rotWithShape="1">
              <a:blip r:embed="rId4">
                <a:extLst>
                  <a:ext uri="{28A0092B-C50C-407E-A947-70E740481C1C}">
                    <a14:useLocalDpi xmlns:a14="http://schemas.microsoft.com/office/drawing/2010/main" val="0"/>
                  </a:ext>
                </a:extLst>
              </a:blip>
              <a:srcRect l="25043" t="25593" r="29125" b="48083"/>
              <a:stretch/>
            </p:blipFill>
            <p:spPr>
              <a:xfrm>
                <a:off x="2502316" y="5662663"/>
                <a:ext cx="2449902" cy="1658870"/>
              </a:xfrm>
              <a:prstGeom prst="rect">
                <a:avLst/>
              </a:prstGeom>
              <a:ln w="12700">
                <a:solidFill>
                  <a:srgbClr val="C00000"/>
                </a:solidFill>
              </a:ln>
            </p:spPr>
          </p:pic>
          <p:sp>
            <p:nvSpPr>
              <p:cNvPr id="49" name="文字方塊 48">
                <a:extLst>
                  <a:ext uri="{FF2B5EF4-FFF2-40B4-BE49-F238E27FC236}">
                    <a16:creationId xmlns:a16="http://schemas.microsoft.com/office/drawing/2014/main" id="{D774CE1E-78DB-771C-80AB-AE4C1393AE09}"/>
                  </a:ext>
                </a:extLst>
              </p:cNvPr>
              <p:cNvSpPr txBox="1"/>
              <p:nvPr/>
            </p:nvSpPr>
            <p:spPr>
              <a:xfrm>
                <a:off x="2968975" y="5653795"/>
                <a:ext cx="1214417" cy="358005"/>
              </a:xfrm>
              <a:prstGeom prst="rect">
                <a:avLst/>
              </a:prstGeom>
              <a:noFill/>
              <a:ln w="12700">
                <a:noFill/>
              </a:ln>
            </p:spPr>
            <p:txBody>
              <a:bodyPr wrap="none" rtlCol="0">
                <a:spAutoFit/>
              </a:bodyPr>
              <a:lstStyle/>
              <a:p>
                <a:r>
                  <a:rPr lang="zh-TW" altLang="en-US" sz="1511" b="1" dirty="0">
                    <a:solidFill>
                      <a:srgbClr val="0000FF"/>
                    </a:solidFill>
                    <a:latin typeface="微軟正黑體" panose="020B0604030504040204" pitchFamily="34" charset="-120"/>
                    <a:ea typeface="微軟正黑體" panose="020B0604030504040204" pitchFamily="34" charset="-120"/>
                  </a:rPr>
                  <a:t>自然人憑證</a:t>
                </a:r>
              </a:p>
            </p:txBody>
          </p:sp>
        </p:grpSp>
        <p:grpSp>
          <p:nvGrpSpPr>
            <p:cNvPr id="44" name="群組 43">
              <a:extLst>
                <a:ext uri="{FF2B5EF4-FFF2-40B4-BE49-F238E27FC236}">
                  <a16:creationId xmlns:a16="http://schemas.microsoft.com/office/drawing/2014/main" id="{039EBAC4-9AB8-5D1A-918F-69F0D29DB8E1}"/>
                </a:ext>
              </a:extLst>
            </p:cNvPr>
            <p:cNvGrpSpPr/>
            <p:nvPr/>
          </p:nvGrpSpPr>
          <p:grpSpPr>
            <a:xfrm>
              <a:off x="5336874" y="5736601"/>
              <a:ext cx="2840967" cy="1742536"/>
              <a:chOff x="5171199" y="5687402"/>
              <a:chExt cx="3255935" cy="1742536"/>
            </a:xfrm>
          </p:grpSpPr>
          <p:pic>
            <p:nvPicPr>
              <p:cNvPr id="45" name="圖片 44">
                <a:extLst>
                  <a:ext uri="{FF2B5EF4-FFF2-40B4-BE49-F238E27FC236}">
                    <a16:creationId xmlns:a16="http://schemas.microsoft.com/office/drawing/2014/main" id="{A2B2CCC3-E0DA-FF52-2B30-19712A17411C}"/>
                  </a:ext>
                </a:extLst>
              </p:cNvPr>
              <p:cNvPicPr/>
              <p:nvPr/>
            </p:nvPicPr>
            <p:blipFill rotWithShape="1">
              <a:blip r:embed="rId5"/>
              <a:srcRect l="9010" t="12987" r="11120" b="5628"/>
              <a:stretch/>
            </p:blipFill>
            <p:spPr bwMode="auto">
              <a:xfrm>
                <a:off x="5171199" y="5687402"/>
                <a:ext cx="3255935" cy="1742536"/>
              </a:xfrm>
              <a:prstGeom prst="rect">
                <a:avLst/>
              </a:prstGeom>
              <a:ln w="12700">
                <a:solidFill>
                  <a:srgbClr val="C00000"/>
                </a:solidFill>
              </a:ln>
              <a:extLst>
                <a:ext uri="{53640926-AAD7-44D8-BBD7-CCE9431645EC}">
                  <a14:shadowObscured xmlns:a14="http://schemas.microsoft.com/office/drawing/2010/main"/>
                </a:ext>
              </a:extLst>
            </p:spPr>
          </p:pic>
          <p:sp>
            <p:nvSpPr>
              <p:cNvPr id="46" name="文字方塊 45">
                <a:extLst>
                  <a:ext uri="{FF2B5EF4-FFF2-40B4-BE49-F238E27FC236}">
                    <a16:creationId xmlns:a16="http://schemas.microsoft.com/office/drawing/2014/main" id="{A15C506E-7934-1C69-647F-86273106EA44}"/>
                  </a:ext>
                </a:extLst>
              </p:cNvPr>
              <p:cNvSpPr txBox="1"/>
              <p:nvPr/>
            </p:nvSpPr>
            <p:spPr>
              <a:xfrm>
                <a:off x="5968033" y="5687402"/>
                <a:ext cx="1274424" cy="376061"/>
              </a:xfrm>
              <a:prstGeom prst="rect">
                <a:avLst/>
              </a:prstGeom>
              <a:noFill/>
              <a:ln w="12700">
                <a:noFill/>
              </a:ln>
            </p:spPr>
            <p:txBody>
              <a:bodyPr wrap="none" rtlCol="0">
                <a:spAutoFit/>
              </a:bodyPr>
              <a:lstStyle/>
              <a:p>
                <a:r>
                  <a:rPr lang="zh-TW" altLang="en-US" sz="1511" b="1" dirty="0">
                    <a:solidFill>
                      <a:srgbClr val="0000FF"/>
                    </a:solidFill>
                    <a:latin typeface="微軟正黑體" panose="020B0604030504040204" pitchFamily="34" charset="-120"/>
                    <a:ea typeface="微軟正黑體" panose="020B0604030504040204" pitchFamily="34" charset="-120"/>
                  </a:rPr>
                  <a:t>工商憑證</a:t>
                </a:r>
              </a:p>
            </p:txBody>
          </p:sp>
          <p:sp>
            <p:nvSpPr>
              <p:cNvPr id="47" name="矩形 46">
                <a:extLst>
                  <a:ext uri="{FF2B5EF4-FFF2-40B4-BE49-F238E27FC236}">
                    <a16:creationId xmlns:a16="http://schemas.microsoft.com/office/drawing/2014/main" id="{55B9F07A-7C54-FABF-BF00-F8BA37EF2C82}"/>
                  </a:ext>
                </a:extLst>
              </p:cNvPr>
              <p:cNvSpPr/>
              <p:nvPr/>
            </p:nvSpPr>
            <p:spPr>
              <a:xfrm>
                <a:off x="7510391" y="6092808"/>
                <a:ext cx="804598" cy="3718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11"/>
              </a:p>
            </p:txBody>
          </p:sp>
        </p:grpSp>
      </p:grpSp>
      <p:sp>
        <p:nvSpPr>
          <p:cNvPr id="42" name="橢圓 41">
            <a:extLst>
              <a:ext uri="{FF2B5EF4-FFF2-40B4-BE49-F238E27FC236}">
                <a16:creationId xmlns:a16="http://schemas.microsoft.com/office/drawing/2014/main" id="{39FBF962-3E42-7A47-E344-C0D737DA58C1}"/>
              </a:ext>
            </a:extLst>
          </p:cNvPr>
          <p:cNvSpPr/>
          <p:nvPr/>
        </p:nvSpPr>
        <p:spPr>
          <a:xfrm>
            <a:off x="4050780" y="4523020"/>
            <a:ext cx="309928" cy="34113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dirty="0">
                <a:solidFill>
                  <a:srgbClr val="0000FF"/>
                </a:solidFill>
                <a:latin typeface="Times New Roman" panose="02020603050405020304" pitchFamily="18" charset="0"/>
                <a:cs typeface="Times New Roman" panose="02020603050405020304" pitchFamily="18" charset="0"/>
              </a:rPr>
              <a:t>4</a:t>
            </a:r>
            <a:endParaRPr lang="zh-TW" altLang="en-US" sz="2115" dirty="0">
              <a:solidFill>
                <a:srgbClr val="0000FF"/>
              </a:solidFill>
              <a:latin typeface="Times New Roman" panose="02020603050405020304" pitchFamily="18" charset="0"/>
              <a:cs typeface="Times New Roman" panose="02020603050405020304" pitchFamily="18" charset="0"/>
            </a:endParaRPr>
          </a:p>
        </p:txBody>
      </p:sp>
      <p:sp>
        <p:nvSpPr>
          <p:cNvPr id="50" name="五邊形 16">
            <a:extLst>
              <a:ext uri="{FF2B5EF4-FFF2-40B4-BE49-F238E27FC236}">
                <a16:creationId xmlns:a16="http://schemas.microsoft.com/office/drawing/2014/main" id="{E44A8541-D9B4-A788-F662-3BF12CCD2E07}"/>
              </a:ext>
            </a:extLst>
          </p:cNvPr>
          <p:cNvSpPr/>
          <p:nvPr/>
        </p:nvSpPr>
        <p:spPr>
          <a:xfrm>
            <a:off x="284423" y="2624271"/>
            <a:ext cx="1423197" cy="409820"/>
          </a:xfrm>
          <a:prstGeom prst="homePlate">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511" b="1" dirty="0">
                <a:solidFill>
                  <a:schemeClr val="tx1"/>
                </a:solidFill>
                <a:latin typeface="微軟正黑體" panose="020B0604030504040204" pitchFamily="34" charset="-120"/>
                <a:ea typeface="微軟正黑體" panose="020B0604030504040204" pitchFamily="34" charset="-120"/>
              </a:rPr>
              <a:t>2</a:t>
            </a:r>
            <a:r>
              <a:rPr lang="zh-TW" altLang="en-US" sz="1511" b="1" dirty="0">
                <a:solidFill>
                  <a:schemeClr val="tx1"/>
                </a:solidFill>
                <a:latin typeface="微軟正黑體" panose="020B0604030504040204" pitchFamily="34" charset="-120"/>
                <a:ea typeface="微軟正黑體" panose="020B0604030504040204" pitchFamily="34" charset="-120"/>
              </a:rPr>
              <a:t>選擇卡片</a:t>
            </a:r>
          </a:p>
        </p:txBody>
      </p:sp>
      <p:sp>
        <p:nvSpPr>
          <p:cNvPr id="51" name="向下箭號圖說文字 19">
            <a:extLst>
              <a:ext uri="{FF2B5EF4-FFF2-40B4-BE49-F238E27FC236}">
                <a16:creationId xmlns:a16="http://schemas.microsoft.com/office/drawing/2014/main" id="{602B3D25-5F88-59F1-A387-F74C69B6601E}"/>
              </a:ext>
            </a:extLst>
          </p:cNvPr>
          <p:cNvSpPr/>
          <p:nvPr/>
        </p:nvSpPr>
        <p:spPr>
          <a:xfrm>
            <a:off x="284422" y="1325233"/>
            <a:ext cx="1170085" cy="1158331"/>
          </a:xfrm>
          <a:prstGeom prst="downArrowCallout">
            <a:avLst>
              <a:gd name="adj1" fmla="val 29538"/>
              <a:gd name="adj2" fmla="val 25000"/>
              <a:gd name="adj3" fmla="val 25000"/>
              <a:gd name="adj4" fmla="val 64977"/>
            </a:avLst>
          </a:prstGeom>
          <a:solidFill>
            <a:schemeClr val="accent2">
              <a:lumMod val="40000"/>
              <a:lumOff val="6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727" b="1" dirty="0">
                <a:solidFill>
                  <a:schemeClr val="tx1"/>
                </a:solidFill>
                <a:latin typeface="微軟正黑體" panose="020B0604030504040204" pitchFamily="34" charset="-120"/>
                <a:ea typeface="微軟正黑體" panose="020B0604030504040204" pitchFamily="34" charset="-120"/>
              </a:rPr>
              <a:t>1</a:t>
            </a:r>
            <a:r>
              <a:rPr lang="zh-TW" altLang="en-US" sz="1727" b="1" dirty="0">
                <a:solidFill>
                  <a:schemeClr val="tx1"/>
                </a:solidFill>
                <a:latin typeface="微軟正黑體" panose="020B0604030504040204" pitchFamily="34" charset="-120"/>
                <a:ea typeface="微軟正黑體" panose="020B0604030504040204" pitchFamily="34" charset="-120"/>
              </a:rPr>
              <a:t>準備讀卡機</a:t>
            </a:r>
          </a:p>
        </p:txBody>
      </p:sp>
      <p:sp>
        <p:nvSpPr>
          <p:cNvPr id="52" name="五邊形 23">
            <a:extLst>
              <a:ext uri="{FF2B5EF4-FFF2-40B4-BE49-F238E27FC236}">
                <a16:creationId xmlns:a16="http://schemas.microsoft.com/office/drawing/2014/main" id="{66A9402A-432E-869F-A482-480294DA7264}"/>
              </a:ext>
            </a:extLst>
          </p:cNvPr>
          <p:cNvSpPr/>
          <p:nvPr/>
        </p:nvSpPr>
        <p:spPr>
          <a:xfrm>
            <a:off x="284422" y="3517757"/>
            <a:ext cx="1423197" cy="409820"/>
          </a:xfrm>
          <a:prstGeom prst="homePlat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511" b="1" dirty="0">
                <a:solidFill>
                  <a:schemeClr val="tx1"/>
                </a:solidFill>
                <a:latin typeface="微軟正黑體" panose="020B0604030504040204" pitchFamily="34" charset="-120"/>
                <a:ea typeface="微軟正黑體" panose="020B0604030504040204" pitchFamily="34" charset="-120"/>
              </a:rPr>
              <a:t>3</a:t>
            </a:r>
            <a:r>
              <a:rPr lang="zh-TW" altLang="en-US" sz="1511" b="1" dirty="0">
                <a:solidFill>
                  <a:schemeClr val="tx1"/>
                </a:solidFill>
                <a:latin typeface="微軟正黑體" panose="020B0604030504040204" pitchFamily="34" charset="-120"/>
                <a:ea typeface="微軟正黑體" panose="020B0604030504040204" pitchFamily="34" charset="-120"/>
              </a:rPr>
              <a:t>登入</a:t>
            </a:r>
          </a:p>
        </p:txBody>
      </p:sp>
      <p:sp>
        <p:nvSpPr>
          <p:cNvPr id="53" name="流程圖: 程序 52">
            <a:extLst>
              <a:ext uri="{FF2B5EF4-FFF2-40B4-BE49-F238E27FC236}">
                <a16:creationId xmlns:a16="http://schemas.microsoft.com/office/drawing/2014/main" id="{5DC84EE4-0660-B31A-ECED-BC8C6AAE67D2}"/>
              </a:ext>
            </a:extLst>
          </p:cNvPr>
          <p:cNvSpPr/>
          <p:nvPr/>
        </p:nvSpPr>
        <p:spPr>
          <a:xfrm>
            <a:off x="2862479" y="3614330"/>
            <a:ext cx="976751" cy="228204"/>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11"/>
          </a:p>
        </p:txBody>
      </p:sp>
      <p:sp>
        <p:nvSpPr>
          <p:cNvPr id="54" name="流程圖: 程序 53">
            <a:extLst>
              <a:ext uri="{FF2B5EF4-FFF2-40B4-BE49-F238E27FC236}">
                <a16:creationId xmlns:a16="http://schemas.microsoft.com/office/drawing/2014/main" id="{7F1EE839-5128-FDD6-AD64-97EF97E98663}"/>
              </a:ext>
            </a:extLst>
          </p:cNvPr>
          <p:cNvSpPr/>
          <p:nvPr/>
        </p:nvSpPr>
        <p:spPr>
          <a:xfrm>
            <a:off x="1773243" y="2348574"/>
            <a:ext cx="2179236" cy="1090284"/>
          </a:xfrm>
          <a:prstGeom prst="flowChartProcess">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11"/>
          </a:p>
        </p:txBody>
      </p:sp>
      <p:sp>
        <p:nvSpPr>
          <p:cNvPr id="36" name="橢圓 35">
            <a:extLst>
              <a:ext uri="{FF2B5EF4-FFF2-40B4-BE49-F238E27FC236}">
                <a16:creationId xmlns:a16="http://schemas.microsoft.com/office/drawing/2014/main" id="{F372F455-AFAC-016A-1E56-BF4F60064D62}"/>
              </a:ext>
            </a:extLst>
          </p:cNvPr>
          <p:cNvSpPr/>
          <p:nvPr/>
        </p:nvSpPr>
        <p:spPr>
          <a:xfrm>
            <a:off x="177232" y="1172594"/>
            <a:ext cx="297024" cy="305277"/>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55" name="橢圓 54">
            <a:extLst>
              <a:ext uri="{FF2B5EF4-FFF2-40B4-BE49-F238E27FC236}">
                <a16:creationId xmlns:a16="http://schemas.microsoft.com/office/drawing/2014/main" id="{384E6CE5-436C-602F-2500-5AA9E64F62F2}"/>
              </a:ext>
            </a:extLst>
          </p:cNvPr>
          <p:cNvSpPr/>
          <p:nvPr/>
        </p:nvSpPr>
        <p:spPr>
          <a:xfrm>
            <a:off x="1624731" y="2124693"/>
            <a:ext cx="297024" cy="305277"/>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56" name="橢圓 55">
            <a:extLst>
              <a:ext uri="{FF2B5EF4-FFF2-40B4-BE49-F238E27FC236}">
                <a16:creationId xmlns:a16="http://schemas.microsoft.com/office/drawing/2014/main" id="{7221F4FB-3CE4-53AE-4F68-B66A42720C5C}"/>
              </a:ext>
            </a:extLst>
          </p:cNvPr>
          <p:cNvSpPr/>
          <p:nvPr/>
        </p:nvSpPr>
        <p:spPr>
          <a:xfrm>
            <a:off x="2648476" y="3416559"/>
            <a:ext cx="249894" cy="264551"/>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57" name="箭號: 向下 56">
            <a:extLst>
              <a:ext uri="{FF2B5EF4-FFF2-40B4-BE49-F238E27FC236}">
                <a16:creationId xmlns:a16="http://schemas.microsoft.com/office/drawing/2014/main" id="{75415825-43E4-4024-B033-87CDD46113EB}"/>
              </a:ext>
            </a:extLst>
          </p:cNvPr>
          <p:cNvSpPr/>
          <p:nvPr/>
        </p:nvSpPr>
        <p:spPr>
          <a:xfrm>
            <a:off x="3559525" y="6250509"/>
            <a:ext cx="383809" cy="34954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61" name="文字方塊 60">
            <a:extLst>
              <a:ext uri="{FF2B5EF4-FFF2-40B4-BE49-F238E27FC236}">
                <a16:creationId xmlns:a16="http://schemas.microsoft.com/office/drawing/2014/main" id="{E38C20F7-00F3-82B3-B8FA-2FB5F9A8C98E}"/>
              </a:ext>
            </a:extLst>
          </p:cNvPr>
          <p:cNvSpPr txBox="1"/>
          <p:nvPr/>
        </p:nvSpPr>
        <p:spPr>
          <a:xfrm>
            <a:off x="3943333" y="6226053"/>
            <a:ext cx="3521374" cy="743280"/>
          </a:xfrm>
          <a:prstGeom prst="rect">
            <a:avLst/>
          </a:prstGeom>
          <a:noFill/>
        </p:spPr>
        <p:txBody>
          <a:bodyPr wrap="square" rtlCol="0">
            <a:spAutoFit/>
          </a:bodyPr>
          <a:lstStyle/>
          <a:p>
            <a:r>
              <a:rPr lang="zh-TW" altLang="en-US" sz="2115" b="1" dirty="0">
                <a:latin typeface="微軟正黑體" panose="020B0604030504040204" pitchFamily="34" charset="-120"/>
                <a:ea typeface="微軟正黑體" panose="020B0604030504040204" pitchFamily="34" charset="-120"/>
              </a:rPr>
              <a:t>登錄成功後，跳轉至下面畫面</a:t>
            </a:r>
          </a:p>
        </p:txBody>
      </p:sp>
      <p:pic>
        <p:nvPicPr>
          <p:cNvPr id="3" name="圖片 2" descr="一張含有 標誌, 圖形, 胭脂紅, 符號 的圖片&#10;&#10;AI 產生的內容可能不正確。">
            <a:extLst>
              <a:ext uri="{FF2B5EF4-FFF2-40B4-BE49-F238E27FC236}">
                <a16:creationId xmlns:a16="http://schemas.microsoft.com/office/drawing/2014/main" id="{988F0A4E-0C79-7D49-7B0F-135557D0E931}"/>
              </a:ext>
            </a:extLst>
          </p:cNvPr>
          <p:cNvPicPr>
            <a:picLocks noChangeAspect="1"/>
          </p:cNvPicPr>
          <p:nvPr/>
        </p:nvPicPr>
        <p:blipFill>
          <a:blip r:embed="rId6">
            <a:extLst>
              <a:ext uri="{28A0092B-C50C-407E-A947-70E740481C1C}">
                <a14:useLocalDpi xmlns:a14="http://schemas.microsoft.com/office/drawing/2010/main" val="0"/>
              </a:ext>
            </a:extLst>
          </a:blip>
          <a:srcRect l="27427" t="16877" r="29661" b="60725"/>
          <a:stretch/>
        </p:blipFill>
        <p:spPr>
          <a:xfrm>
            <a:off x="1841038" y="2370209"/>
            <a:ext cx="277135" cy="204599"/>
          </a:xfrm>
          <a:prstGeom prst="rect">
            <a:avLst/>
          </a:prstGeom>
        </p:spPr>
      </p:pic>
      <p:sp>
        <p:nvSpPr>
          <p:cNvPr id="4" name="投影片編號版面配置區 3">
            <a:extLst>
              <a:ext uri="{FF2B5EF4-FFF2-40B4-BE49-F238E27FC236}">
                <a16:creationId xmlns:a16="http://schemas.microsoft.com/office/drawing/2014/main" id="{25F1A2C5-AB05-CF56-B126-E92ACEEC1B60}"/>
              </a:ext>
            </a:extLst>
          </p:cNvPr>
          <p:cNvSpPr>
            <a:spLocks noGrp="1"/>
          </p:cNvSpPr>
          <p:nvPr>
            <p:ph type="sldNum" sz="quarter" idx="12"/>
          </p:nvPr>
        </p:nvSpPr>
        <p:spPr/>
        <p:txBody>
          <a:bodyPr/>
          <a:lstStyle/>
          <a:p>
            <a:fld id="{DB05DB88-E27D-46DF-A655-DCEAE3C81896}" type="slidenum">
              <a:rPr lang="zh-TW" altLang="en-US" smtClean="0"/>
              <a:t>2</a:t>
            </a:fld>
            <a:endParaRPr lang="zh-TW" altLang="en-US"/>
          </a:p>
        </p:txBody>
      </p:sp>
    </p:spTree>
    <p:extLst>
      <p:ext uri="{BB962C8B-B14F-4D97-AF65-F5344CB8AC3E}">
        <p14:creationId xmlns:p14="http://schemas.microsoft.com/office/powerpoint/2010/main" val="282621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0368-79F8-5820-E64A-32B9DC810A49}"/>
            </a:ext>
          </a:extLst>
        </p:cNvPr>
        <p:cNvGrpSpPr/>
        <p:nvPr/>
      </p:nvGrpSpPr>
      <p:grpSpPr>
        <a:xfrm>
          <a:off x="0" y="0"/>
          <a:ext cx="0" cy="0"/>
          <a:chOff x="0" y="0"/>
          <a:chExt cx="0" cy="0"/>
        </a:xfrm>
      </p:grpSpPr>
      <p:sp>
        <p:nvSpPr>
          <p:cNvPr id="8" name="標題 3">
            <a:extLst>
              <a:ext uri="{FF2B5EF4-FFF2-40B4-BE49-F238E27FC236}">
                <a16:creationId xmlns:a16="http://schemas.microsoft.com/office/drawing/2014/main" id="{609B8C33-106D-0DC9-F4AB-B89BA04ECD1F}"/>
              </a:ext>
            </a:extLst>
          </p:cNvPr>
          <p:cNvSpPr>
            <a:spLocks noGrp="1"/>
          </p:cNvSpPr>
          <p:nvPr>
            <p:ph type="title"/>
          </p:nvPr>
        </p:nvSpPr>
        <p:spPr>
          <a:xfrm>
            <a:off x="78825" y="129818"/>
            <a:ext cx="5208832" cy="676806"/>
          </a:xfrm>
        </p:spPr>
        <p:txBody>
          <a:bodyPr anchor="ctr">
            <a:normAutofit fontScale="90000"/>
          </a:bodyPr>
          <a:lstStyle/>
          <a:p>
            <a:r>
              <a:rPr lang="zh-TW" altLang="en-US" sz="4317" b="1" dirty="0">
                <a:latin typeface="微軟正黑體" panose="020B0604030504040204" pitchFamily="34" charset="-120"/>
                <a:ea typeface="微軟正黑體" panose="020B0604030504040204" pitchFamily="34" charset="-120"/>
              </a:rPr>
              <a:t>步驟</a:t>
            </a:r>
            <a:r>
              <a:rPr lang="en-US" altLang="zh-TW" sz="4317" b="1" dirty="0">
                <a:latin typeface="微軟正黑體" panose="020B0604030504040204" pitchFamily="34" charset="-120"/>
                <a:ea typeface="微軟正黑體" panose="020B0604030504040204" pitchFamily="34" charset="-120"/>
              </a:rPr>
              <a:t>2</a:t>
            </a:r>
            <a:r>
              <a:rPr lang="zh-TW" altLang="en-US" sz="4317" b="1" dirty="0">
                <a:latin typeface="微軟正黑體" panose="020B0604030504040204" pitchFamily="34" charset="-120"/>
                <a:ea typeface="微軟正黑體" panose="020B0604030504040204" pitchFamily="34" charset="-120"/>
              </a:rPr>
              <a:t>：基本資料核對</a:t>
            </a:r>
          </a:p>
        </p:txBody>
      </p:sp>
      <p:pic>
        <p:nvPicPr>
          <p:cNvPr id="5" name="圖片 4">
            <a:extLst>
              <a:ext uri="{FF2B5EF4-FFF2-40B4-BE49-F238E27FC236}">
                <a16:creationId xmlns:a16="http://schemas.microsoft.com/office/drawing/2014/main" id="{71D5643C-2CAE-3F08-8DEC-51FE35D84FAD}"/>
              </a:ext>
            </a:extLst>
          </p:cNvPr>
          <p:cNvPicPr>
            <a:picLocks noChangeAspect="1"/>
          </p:cNvPicPr>
          <p:nvPr/>
        </p:nvPicPr>
        <p:blipFill>
          <a:blip r:embed="rId2"/>
          <a:stretch>
            <a:fillRect/>
          </a:stretch>
        </p:blipFill>
        <p:spPr>
          <a:xfrm>
            <a:off x="221880" y="908856"/>
            <a:ext cx="7071750" cy="8904192"/>
          </a:xfrm>
          <a:prstGeom prst="rect">
            <a:avLst/>
          </a:prstGeom>
        </p:spPr>
      </p:pic>
      <p:sp>
        <p:nvSpPr>
          <p:cNvPr id="9" name="矩形: 圓角 8">
            <a:extLst>
              <a:ext uri="{FF2B5EF4-FFF2-40B4-BE49-F238E27FC236}">
                <a16:creationId xmlns:a16="http://schemas.microsoft.com/office/drawing/2014/main" id="{39846986-9629-666D-CEB9-B7F7E691337D}"/>
              </a:ext>
            </a:extLst>
          </p:cNvPr>
          <p:cNvSpPr/>
          <p:nvPr/>
        </p:nvSpPr>
        <p:spPr>
          <a:xfrm>
            <a:off x="1736336" y="1320437"/>
            <a:ext cx="5601458" cy="8492611"/>
          </a:xfrm>
          <a:prstGeom prst="roundRect">
            <a:avLst>
              <a:gd name="adj" fmla="val 2714"/>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pic>
        <p:nvPicPr>
          <p:cNvPr id="11" name="圖片 10">
            <a:extLst>
              <a:ext uri="{FF2B5EF4-FFF2-40B4-BE49-F238E27FC236}">
                <a16:creationId xmlns:a16="http://schemas.microsoft.com/office/drawing/2014/main" id="{7F3EB32E-3422-F6EC-E303-D03352C6BD75}"/>
              </a:ext>
            </a:extLst>
          </p:cNvPr>
          <p:cNvPicPr>
            <a:picLocks noChangeAspect="1"/>
          </p:cNvPicPr>
          <p:nvPr/>
        </p:nvPicPr>
        <p:blipFill>
          <a:blip r:embed="rId3"/>
          <a:stretch>
            <a:fillRect/>
          </a:stretch>
        </p:blipFill>
        <p:spPr>
          <a:xfrm>
            <a:off x="3069287" y="10106477"/>
            <a:ext cx="1948172" cy="467208"/>
          </a:xfrm>
          <a:prstGeom prst="rect">
            <a:avLst/>
          </a:prstGeom>
        </p:spPr>
      </p:pic>
      <p:sp>
        <p:nvSpPr>
          <p:cNvPr id="12" name="矩形 11">
            <a:extLst>
              <a:ext uri="{FF2B5EF4-FFF2-40B4-BE49-F238E27FC236}">
                <a16:creationId xmlns:a16="http://schemas.microsoft.com/office/drawing/2014/main" id="{CA8DBA73-4334-6209-78D8-63CDEDC59B72}"/>
              </a:ext>
            </a:extLst>
          </p:cNvPr>
          <p:cNvSpPr/>
          <p:nvPr/>
        </p:nvSpPr>
        <p:spPr>
          <a:xfrm>
            <a:off x="3204283" y="10170154"/>
            <a:ext cx="1678183" cy="366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3" name="箭號: 向下 12">
            <a:extLst>
              <a:ext uri="{FF2B5EF4-FFF2-40B4-BE49-F238E27FC236}">
                <a16:creationId xmlns:a16="http://schemas.microsoft.com/office/drawing/2014/main" id="{0DF929F2-99EE-0C8C-0FEE-4DA966713484}"/>
              </a:ext>
            </a:extLst>
          </p:cNvPr>
          <p:cNvSpPr/>
          <p:nvPr/>
        </p:nvSpPr>
        <p:spPr>
          <a:xfrm>
            <a:off x="3873289" y="9843143"/>
            <a:ext cx="340173" cy="28961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7" name="橢圓 16">
            <a:extLst>
              <a:ext uri="{FF2B5EF4-FFF2-40B4-BE49-F238E27FC236}">
                <a16:creationId xmlns:a16="http://schemas.microsoft.com/office/drawing/2014/main" id="{1E3F805F-C37A-13E9-2D1B-533F02A1B6F0}"/>
              </a:ext>
            </a:extLst>
          </p:cNvPr>
          <p:cNvSpPr/>
          <p:nvPr/>
        </p:nvSpPr>
        <p:spPr>
          <a:xfrm>
            <a:off x="3055770" y="10017516"/>
            <a:ext cx="297024" cy="305277"/>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68409EA7-4DEE-AD56-B664-86DC386EA425}"/>
              </a:ext>
            </a:extLst>
          </p:cNvPr>
          <p:cNvSpPr txBox="1"/>
          <p:nvPr/>
        </p:nvSpPr>
        <p:spPr>
          <a:xfrm>
            <a:off x="4786515" y="4357909"/>
            <a:ext cx="2411166" cy="2077857"/>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sz="2159" b="1" dirty="0">
                <a:solidFill>
                  <a:srgbClr val="C00000"/>
                </a:solidFill>
                <a:latin typeface="微軟正黑體" panose="020B0604030504040204" pitchFamily="34" charset="-120"/>
                <a:ea typeface="微軟正黑體" panose="020B0604030504040204" pitchFamily="34" charset="-120"/>
              </a:rPr>
              <a:t>基本資料核對</a:t>
            </a:r>
            <a:endParaRPr lang="en-US" altLang="zh-TW" sz="2159" b="1" dirty="0">
              <a:solidFill>
                <a:srgbClr val="C00000"/>
              </a:solidFill>
              <a:latin typeface="微軟正黑體" panose="020B0604030504040204" pitchFamily="34" charset="-120"/>
              <a:ea typeface="微軟正黑體" panose="020B0604030504040204" pitchFamily="34" charset="-120"/>
            </a:endParaRPr>
          </a:p>
          <a:p>
            <a:pPr marL="287841" indent="-287841">
              <a:buFont typeface="+mj-lt"/>
              <a:buAutoNum type="arabicPeriod"/>
            </a:pPr>
            <a:r>
              <a:rPr lang="zh-TW" altLang="en-US" sz="1727" b="1" dirty="0">
                <a:latin typeface="微軟正黑體" panose="020B0604030504040204" pitchFamily="34" charset="-120"/>
                <a:ea typeface="微軟正黑體" panose="020B0604030504040204" pitchFamily="34" charset="-120"/>
              </a:rPr>
              <a:t>確認名稱、登記地址、實際營業地址、電話是否正確。</a:t>
            </a:r>
            <a:endParaRPr lang="en-US" altLang="zh-TW" sz="1727" b="1" dirty="0">
              <a:latin typeface="微軟正黑體" panose="020B0604030504040204" pitchFamily="34" charset="-120"/>
              <a:ea typeface="微軟正黑體" panose="020B0604030504040204" pitchFamily="34" charset="-120"/>
            </a:endParaRPr>
          </a:p>
          <a:p>
            <a:pPr marL="287841" indent="-287841">
              <a:buFont typeface="+mj-lt"/>
              <a:buAutoNum type="arabicPeriod"/>
            </a:pPr>
            <a:r>
              <a:rPr lang="zh-TW" altLang="en-US" sz="1727" b="1" dirty="0">
                <a:latin typeface="微軟正黑體" panose="020B0604030504040204" pitchFamily="34" charset="-120"/>
                <a:ea typeface="微軟正黑體" panose="020B0604030504040204" pitchFamily="34" charset="-120"/>
              </a:rPr>
              <a:t>緊急聯絡人至少一人，手機號碼要正確。</a:t>
            </a:r>
          </a:p>
        </p:txBody>
      </p:sp>
      <p:sp>
        <p:nvSpPr>
          <p:cNvPr id="19" name="文字方塊 18">
            <a:extLst>
              <a:ext uri="{FF2B5EF4-FFF2-40B4-BE49-F238E27FC236}">
                <a16:creationId xmlns:a16="http://schemas.microsoft.com/office/drawing/2014/main" id="{DD632CF7-48DF-2CF3-7586-1F07409355C6}"/>
              </a:ext>
            </a:extLst>
          </p:cNvPr>
          <p:cNvSpPr txBox="1"/>
          <p:nvPr/>
        </p:nvSpPr>
        <p:spPr>
          <a:xfrm>
            <a:off x="5038610" y="9946543"/>
            <a:ext cx="2255022" cy="556171"/>
          </a:xfrm>
          <a:prstGeom prst="roundRect">
            <a:avLst/>
          </a:prstGeom>
          <a:solidFill>
            <a:schemeClr val="accent2">
              <a:lumMod val="20000"/>
              <a:lumOff val="80000"/>
            </a:schemeClr>
          </a:solidFill>
        </p:spPr>
        <p:txBody>
          <a:bodyPr wrap="square" rtlCol="0" anchor="ctr" anchorCtr="0">
            <a:noAutofit/>
          </a:bodyPr>
          <a:lstStyle/>
          <a:p>
            <a:r>
              <a:rPr lang="zh-TW" altLang="en-US" sz="1511" b="1" dirty="0">
                <a:latin typeface="微軟正黑體" panose="020B0604030504040204" pitchFamily="34" charset="-120"/>
                <a:ea typeface="微軟正黑體" panose="020B0604030504040204" pitchFamily="34" charset="-120"/>
              </a:rPr>
              <a:t>確認完，到畫面最下方點選 儲存</a:t>
            </a:r>
            <a:r>
              <a:rPr lang="en-US" altLang="zh-TW" sz="1511" b="1" dirty="0">
                <a:latin typeface="微軟正黑體" panose="020B0604030504040204" pitchFamily="34" charset="-120"/>
                <a:ea typeface="微軟正黑體" panose="020B0604030504040204" pitchFamily="34" charset="-120"/>
              </a:rPr>
              <a:t>/</a:t>
            </a:r>
            <a:r>
              <a:rPr lang="zh-TW" altLang="en-US" sz="1511" b="1" dirty="0">
                <a:latin typeface="微軟正黑體" panose="020B0604030504040204" pitchFamily="34" charset="-120"/>
                <a:ea typeface="微軟正黑體" panose="020B0604030504040204" pitchFamily="34" charset="-120"/>
              </a:rPr>
              <a:t>下個步驟</a:t>
            </a:r>
          </a:p>
        </p:txBody>
      </p:sp>
      <p:sp>
        <p:nvSpPr>
          <p:cNvPr id="20" name="矩形 19">
            <a:extLst>
              <a:ext uri="{FF2B5EF4-FFF2-40B4-BE49-F238E27FC236}">
                <a16:creationId xmlns:a16="http://schemas.microsoft.com/office/drawing/2014/main" id="{766B0C29-AB64-1FDF-A1DB-4B00E92FC519}"/>
              </a:ext>
            </a:extLst>
          </p:cNvPr>
          <p:cNvSpPr/>
          <p:nvPr/>
        </p:nvSpPr>
        <p:spPr>
          <a:xfrm>
            <a:off x="266046" y="1603772"/>
            <a:ext cx="674235" cy="2158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1" name="矩形: 圓角 20">
            <a:extLst>
              <a:ext uri="{FF2B5EF4-FFF2-40B4-BE49-F238E27FC236}">
                <a16:creationId xmlns:a16="http://schemas.microsoft.com/office/drawing/2014/main" id="{CD6B8D99-036D-8831-1B5E-039690ACDAB7}"/>
              </a:ext>
            </a:extLst>
          </p:cNvPr>
          <p:cNvSpPr/>
          <p:nvPr/>
        </p:nvSpPr>
        <p:spPr>
          <a:xfrm>
            <a:off x="940280" y="1221256"/>
            <a:ext cx="1923729" cy="392858"/>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159" b="1" dirty="0">
                <a:solidFill>
                  <a:schemeClr val="tx1"/>
                </a:solidFill>
                <a:latin typeface="微軟正黑體" panose="020B0604030504040204" pitchFamily="34" charset="-120"/>
                <a:ea typeface="微軟正黑體" panose="020B0604030504040204" pitchFamily="34" charset="-120"/>
              </a:rPr>
              <a:t>點選基本資料</a:t>
            </a:r>
          </a:p>
        </p:txBody>
      </p:sp>
      <p:sp>
        <p:nvSpPr>
          <p:cNvPr id="22" name="橢圓 21">
            <a:extLst>
              <a:ext uri="{FF2B5EF4-FFF2-40B4-BE49-F238E27FC236}">
                <a16:creationId xmlns:a16="http://schemas.microsoft.com/office/drawing/2014/main" id="{073E17CA-B17A-AB80-1321-0EF2B32313D0}"/>
              </a:ext>
            </a:extLst>
          </p:cNvPr>
          <p:cNvSpPr/>
          <p:nvPr/>
        </p:nvSpPr>
        <p:spPr>
          <a:xfrm>
            <a:off x="721264" y="1014289"/>
            <a:ext cx="349702" cy="349702"/>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10" name="橢圓 9">
            <a:extLst>
              <a:ext uri="{FF2B5EF4-FFF2-40B4-BE49-F238E27FC236}">
                <a16:creationId xmlns:a16="http://schemas.microsoft.com/office/drawing/2014/main" id="{31C95F1B-2448-4B15-5884-9F56B9904E0A}"/>
              </a:ext>
            </a:extLst>
          </p:cNvPr>
          <p:cNvSpPr/>
          <p:nvPr/>
        </p:nvSpPr>
        <p:spPr>
          <a:xfrm>
            <a:off x="4602286" y="4090610"/>
            <a:ext cx="375022" cy="385442"/>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6697705A-3328-FB21-DE75-8E6040B6B6D5}"/>
              </a:ext>
            </a:extLst>
          </p:cNvPr>
          <p:cNvSpPr>
            <a:spLocks noGrp="1"/>
          </p:cNvSpPr>
          <p:nvPr>
            <p:ph type="sldNum" sz="quarter" idx="12"/>
          </p:nvPr>
        </p:nvSpPr>
        <p:spPr/>
        <p:txBody>
          <a:bodyPr/>
          <a:lstStyle/>
          <a:p>
            <a:fld id="{DB05DB88-E27D-46DF-A655-DCEAE3C81896}" type="slidenum">
              <a:rPr lang="zh-TW" altLang="en-US" smtClean="0"/>
              <a:t>3</a:t>
            </a:fld>
            <a:endParaRPr lang="zh-TW" altLang="en-US" dirty="0"/>
          </a:p>
        </p:txBody>
      </p:sp>
    </p:spTree>
    <p:extLst>
      <p:ext uri="{BB962C8B-B14F-4D97-AF65-F5344CB8AC3E}">
        <p14:creationId xmlns:p14="http://schemas.microsoft.com/office/powerpoint/2010/main" val="199702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C38973B-ADB7-9139-EA87-D8F1F7370AAE}"/>
              </a:ext>
            </a:extLst>
          </p:cNvPr>
          <p:cNvPicPr>
            <a:picLocks noChangeAspect="1"/>
          </p:cNvPicPr>
          <p:nvPr/>
        </p:nvPicPr>
        <p:blipFill>
          <a:blip r:embed="rId2"/>
          <a:stretch>
            <a:fillRect/>
          </a:stretch>
        </p:blipFill>
        <p:spPr>
          <a:xfrm>
            <a:off x="185680" y="867754"/>
            <a:ext cx="7188317" cy="6115268"/>
          </a:xfrm>
          <a:prstGeom prst="rect">
            <a:avLst/>
          </a:prstGeom>
        </p:spPr>
      </p:pic>
      <p:sp>
        <p:nvSpPr>
          <p:cNvPr id="6" name="標題 4">
            <a:extLst>
              <a:ext uri="{FF2B5EF4-FFF2-40B4-BE49-F238E27FC236}">
                <a16:creationId xmlns:a16="http://schemas.microsoft.com/office/drawing/2014/main" id="{F8C37C62-6F94-B9EB-2B56-739A0A52A2FC}"/>
              </a:ext>
            </a:extLst>
          </p:cNvPr>
          <p:cNvSpPr>
            <a:spLocks noGrp="1"/>
          </p:cNvSpPr>
          <p:nvPr>
            <p:ph type="title"/>
          </p:nvPr>
        </p:nvSpPr>
        <p:spPr>
          <a:xfrm>
            <a:off x="78825" y="0"/>
            <a:ext cx="6990800" cy="806994"/>
          </a:xfrm>
        </p:spPr>
        <p:txBody>
          <a:bodyPr>
            <a:normAutofit/>
          </a:bodyPr>
          <a:lstStyle/>
          <a:p>
            <a:r>
              <a:rPr lang="zh-TW" altLang="en-US" sz="3884" b="1" dirty="0">
                <a:latin typeface="微軟正黑體" panose="020B0604030504040204" pitchFamily="34" charset="-120"/>
                <a:ea typeface="微軟正黑體" panose="020B0604030504040204" pitchFamily="34" charset="-120"/>
              </a:rPr>
              <a:t>步驟</a:t>
            </a:r>
            <a:r>
              <a:rPr lang="en-US" altLang="zh-TW" sz="3884" b="1" dirty="0">
                <a:latin typeface="微軟正黑體" panose="020B0604030504040204" pitchFamily="34" charset="-120"/>
                <a:ea typeface="微軟正黑體" panose="020B0604030504040204" pitchFamily="34" charset="-120"/>
              </a:rPr>
              <a:t>3</a:t>
            </a:r>
            <a:r>
              <a:rPr lang="zh-TW" altLang="en-US" sz="3884" b="1" dirty="0">
                <a:latin typeface="微軟正黑體" panose="020B0604030504040204" pitchFamily="34" charset="-120"/>
                <a:ea typeface="微軟正黑體" panose="020B0604030504040204" pitchFamily="34" charset="-120"/>
              </a:rPr>
              <a:t>：是否已完成投保及上傳</a:t>
            </a:r>
          </a:p>
        </p:txBody>
      </p:sp>
      <p:sp>
        <p:nvSpPr>
          <p:cNvPr id="7" name="矩形 6">
            <a:extLst>
              <a:ext uri="{FF2B5EF4-FFF2-40B4-BE49-F238E27FC236}">
                <a16:creationId xmlns:a16="http://schemas.microsoft.com/office/drawing/2014/main" id="{A2096C26-57EF-DBCC-27AD-E9CF588D587E}"/>
              </a:ext>
            </a:extLst>
          </p:cNvPr>
          <p:cNvSpPr/>
          <p:nvPr/>
        </p:nvSpPr>
        <p:spPr>
          <a:xfrm>
            <a:off x="270729" y="1986655"/>
            <a:ext cx="1309062" cy="63590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8" name="矩形: 圓角 7">
            <a:extLst>
              <a:ext uri="{FF2B5EF4-FFF2-40B4-BE49-F238E27FC236}">
                <a16:creationId xmlns:a16="http://schemas.microsoft.com/office/drawing/2014/main" id="{60916488-6304-9A63-307F-61161F8072ED}"/>
              </a:ext>
            </a:extLst>
          </p:cNvPr>
          <p:cNvSpPr/>
          <p:nvPr/>
        </p:nvSpPr>
        <p:spPr>
          <a:xfrm>
            <a:off x="617032" y="999854"/>
            <a:ext cx="2377864" cy="745679"/>
          </a:xfrm>
          <a:prstGeom prst="roundRect">
            <a:avLst>
              <a:gd name="adj" fmla="val 9828"/>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976" indent="-271976">
              <a:buFont typeface="+mj-lt"/>
              <a:buAutoNum type="arabicPeriod"/>
            </a:pPr>
            <a:r>
              <a:rPr lang="zh-TW" altLang="en-US" sz="1600" b="1" dirty="0">
                <a:solidFill>
                  <a:schemeClr val="tx1"/>
                </a:solidFill>
                <a:latin typeface="微軟正黑體" panose="020B0604030504040204" pitchFamily="34" charset="-120"/>
                <a:ea typeface="微軟正黑體" panose="020B0604030504040204" pitchFamily="34" charset="-120"/>
              </a:rPr>
              <a:t>選擇營業項目</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食品</a:t>
            </a:r>
            <a:r>
              <a:rPr lang="en-US" altLang="zh-TW" sz="1600" b="1" dirty="0">
                <a:solidFill>
                  <a:schemeClr val="tx1"/>
                </a:solidFill>
                <a:latin typeface="微軟正黑體" panose="020B0604030504040204" pitchFamily="34" charset="-120"/>
                <a:ea typeface="微軟正黑體" panose="020B0604030504040204" pitchFamily="34" charset="-120"/>
              </a:rPr>
              <a:t>)</a:t>
            </a:r>
          </a:p>
          <a:p>
            <a:pPr marL="271976" indent="-271976">
              <a:buFont typeface="+mj-lt"/>
              <a:buAutoNum type="arabicPeriod"/>
            </a:pPr>
            <a:r>
              <a:rPr lang="zh-TW" altLang="en-US" sz="1600" b="1" dirty="0">
                <a:solidFill>
                  <a:schemeClr val="tx1"/>
                </a:solidFill>
                <a:latin typeface="微軟正黑體" panose="020B0604030504040204" pitchFamily="34" charset="-120"/>
                <a:ea typeface="微軟正黑體" panose="020B0604030504040204" pitchFamily="34" charset="-120"/>
              </a:rPr>
              <a:t>選擇公司</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商業登記之營業項目資料</a:t>
            </a:r>
          </a:p>
        </p:txBody>
      </p:sp>
      <p:sp>
        <p:nvSpPr>
          <p:cNvPr id="9" name="橢圓 8">
            <a:extLst>
              <a:ext uri="{FF2B5EF4-FFF2-40B4-BE49-F238E27FC236}">
                <a16:creationId xmlns:a16="http://schemas.microsoft.com/office/drawing/2014/main" id="{EAC3F01C-A5B6-4F99-A6E2-B40229F1E630}"/>
              </a:ext>
            </a:extLst>
          </p:cNvPr>
          <p:cNvSpPr/>
          <p:nvPr/>
        </p:nvSpPr>
        <p:spPr>
          <a:xfrm>
            <a:off x="400595" y="746429"/>
            <a:ext cx="349702" cy="369923"/>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F93C1A58-776C-2170-69C9-E3E7A9438041}"/>
              </a:ext>
            </a:extLst>
          </p:cNvPr>
          <p:cNvSpPr/>
          <p:nvPr/>
        </p:nvSpPr>
        <p:spPr>
          <a:xfrm>
            <a:off x="1757989" y="2858003"/>
            <a:ext cx="5455566" cy="194381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1" name="橢圓 10">
            <a:extLst>
              <a:ext uri="{FF2B5EF4-FFF2-40B4-BE49-F238E27FC236}">
                <a16:creationId xmlns:a16="http://schemas.microsoft.com/office/drawing/2014/main" id="{6ADD46E1-EC25-7271-6486-114A7F17F9A8}"/>
              </a:ext>
            </a:extLst>
          </p:cNvPr>
          <p:cNvSpPr/>
          <p:nvPr/>
        </p:nvSpPr>
        <p:spPr>
          <a:xfrm>
            <a:off x="1659829" y="2701988"/>
            <a:ext cx="349702" cy="369923"/>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pic>
        <p:nvPicPr>
          <p:cNvPr id="16" name="圖片 15">
            <a:extLst>
              <a:ext uri="{FF2B5EF4-FFF2-40B4-BE49-F238E27FC236}">
                <a16:creationId xmlns:a16="http://schemas.microsoft.com/office/drawing/2014/main" id="{A18C0B7A-DC83-7CF9-F708-BD1116BEEF23}"/>
              </a:ext>
            </a:extLst>
          </p:cNvPr>
          <p:cNvPicPr>
            <a:picLocks noChangeAspect="1"/>
          </p:cNvPicPr>
          <p:nvPr/>
        </p:nvPicPr>
        <p:blipFill rotWithShape="1">
          <a:blip r:embed="rId3">
            <a:extLst>
              <a:ext uri="{28A0092B-C50C-407E-A947-70E740481C1C}">
                <a14:useLocalDpi xmlns:a14="http://schemas.microsoft.com/office/drawing/2010/main" val="0"/>
              </a:ext>
            </a:extLst>
          </a:blip>
          <a:srcRect r="2197"/>
          <a:stretch/>
        </p:blipFill>
        <p:spPr>
          <a:xfrm>
            <a:off x="161116" y="7165108"/>
            <a:ext cx="4292242" cy="3323304"/>
          </a:xfrm>
          <a:prstGeom prst="rect">
            <a:avLst/>
          </a:prstGeom>
          <a:ln>
            <a:solidFill>
              <a:schemeClr val="tx1"/>
            </a:solidFill>
          </a:ln>
        </p:spPr>
      </p:pic>
      <p:sp>
        <p:nvSpPr>
          <p:cNvPr id="17" name="文字方塊 16">
            <a:extLst>
              <a:ext uri="{FF2B5EF4-FFF2-40B4-BE49-F238E27FC236}">
                <a16:creationId xmlns:a16="http://schemas.microsoft.com/office/drawing/2014/main" id="{5590FF44-8D68-702C-26C3-E8D3C0B7D476}"/>
              </a:ext>
            </a:extLst>
          </p:cNvPr>
          <p:cNvSpPr txBox="1"/>
          <p:nvPr/>
        </p:nvSpPr>
        <p:spPr>
          <a:xfrm>
            <a:off x="4485772" y="7049537"/>
            <a:ext cx="2829940" cy="3547446"/>
          </a:xfrm>
          <a:prstGeom prst="rect">
            <a:avLst/>
          </a:prstGeom>
          <a:noFill/>
        </p:spPr>
        <p:txBody>
          <a:bodyPr wrap="square" rtlCol="0">
            <a:spAutoFit/>
          </a:bodyPr>
          <a:lstStyle/>
          <a:p>
            <a:r>
              <a:rPr lang="zh-TW" altLang="en-US" sz="1727" b="1" dirty="0">
                <a:solidFill>
                  <a:srgbClr val="FF0000"/>
                </a:solidFill>
                <a:latin typeface="微軟正黑體" panose="020B0604030504040204" pitchFamily="34" charset="-120"/>
                <a:ea typeface="微軟正黑體" panose="020B0604030504040204" pitchFamily="34" charset="-120"/>
              </a:rPr>
              <a:t>請注意</a:t>
            </a:r>
            <a:r>
              <a:rPr lang="en-US" altLang="zh-TW" sz="1727" b="1" dirty="0">
                <a:solidFill>
                  <a:srgbClr val="FF0000"/>
                </a:solidFill>
                <a:latin typeface="微軟正黑體" panose="020B0604030504040204" pitchFamily="34" charset="-120"/>
                <a:ea typeface="微軟正黑體" panose="020B0604030504040204" pitchFamily="34" charset="-120"/>
              </a:rPr>
              <a:t>!!</a:t>
            </a:r>
          </a:p>
          <a:p>
            <a:pPr marL="188467" indent="-188467">
              <a:buFont typeface="+mj-lt"/>
              <a:buAutoNum type="arabicPeriod"/>
            </a:pPr>
            <a:r>
              <a:rPr lang="zh-TW" altLang="en-US" sz="1727" b="1" dirty="0">
                <a:latin typeface="微軟正黑體" panose="020B0604030504040204" pitchFamily="34" charset="-120"/>
                <a:ea typeface="微軟正黑體" panose="020B0604030504040204" pitchFamily="34" charset="-120"/>
              </a:rPr>
              <a:t> 非規範對象請選擇「非適用對象」。</a:t>
            </a:r>
            <a:endParaRPr lang="en-US" altLang="zh-TW" sz="1727" b="1" dirty="0">
              <a:latin typeface="微軟正黑體" panose="020B0604030504040204" pitchFamily="34" charset="-120"/>
              <a:ea typeface="微軟正黑體" panose="020B0604030504040204" pitchFamily="34" charset="-120"/>
            </a:endParaRPr>
          </a:p>
          <a:p>
            <a:pPr marL="188467" indent="-188467">
              <a:buFont typeface="+mj-lt"/>
              <a:buAutoNum type="arabicPeriod"/>
            </a:pPr>
            <a:r>
              <a:rPr lang="zh-TW" altLang="en-US" sz="1727" b="1" dirty="0">
                <a:latin typeface="微軟正黑體" panose="020B0604030504040204" pitchFamily="34" charset="-120"/>
                <a:ea typeface="微軟正黑體" panose="020B0604030504040204" pitchFamily="34" charset="-120"/>
              </a:rPr>
              <a:t>未依法投保者，經查獲將依違反食法第</a:t>
            </a:r>
            <a:r>
              <a:rPr lang="en-US" altLang="zh-TW" sz="1727" b="1" dirty="0">
                <a:latin typeface="微軟正黑體" panose="020B0604030504040204" pitchFamily="34" charset="-120"/>
                <a:ea typeface="微軟正黑體" panose="020B0604030504040204" pitchFamily="34" charset="-120"/>
              </a:rPr>
              <a:t>13</a:t>
            </a:r>
            <a:r>
              <a:rPr lang="zh-TW" altLang="en-US" sz="1727" b="1" dirty="0">
                <a:latin typeface="微軟正黑體" panose="020B0604030504040204" pitchFamily="34" charset="-120"/>
                <a:ea typeface="微軟正黑體" panose="020B0604030504040204" pitchFamily="34" charset="-120"/>
              </a:rPr>
              <a:t>條規定，可處以</a:t>
            </a:r>
            <a:r>
              <a:rPr lang="en-US" altLang="zh-TW" sz="1727" b="1" dirty="0">
                <a:latin typeface="微軟正黑體" panose="020B0604030504040204" pitchFamily="34" charset="-120"/>
                <a:ea typeface="微軟正黑體" panose="020B0604030504040204" pitchFamily="34" charset="-120"/>
              </a:rPr>
              <a:t>3</a:t>
            </a:r>
            <a:r>
              <a:rPr lang="zh-TW" altLang="en-US" sz="1727" b="1" dirty="0">
                <a:latin typeface="微軟正黑體" panose="020B0604030504040204" pitchFamily="34" charset="-120"/>
                <a:ea typeface="微軟正黑體" panose="020B0604030504040204" pitchFamily="34" charset="-120"/>
              </a:rPr>
              <a:t>萬</a:t>
            </a:r>
            <a:r>
              <a:rPr lang="en-US" altLang="zh-TW" sz="1727" b="1" dirty="0">
                <a:latin typeface="微軟正黑體" panose="020B0604030504040204" pitchFamily="34" charset="-120"/>
                <a:ea typeface="微軟正黑體" panose="020B0604030504040204" pitchFamily="34" charset="-120"/>
              </a:rPr>
              <a:t>〜300</a:t>
            </a:r>
            <a:r>
              <a:rPr lang="zh-TW" altLang="en-US" sz="1727" b="1" dirty="0">
                <a:latin typeface="微軟正黑體" panose="020B0604030504040204" pitchFamily="34" charset="-120"/>
                <a:ea typeface="微軟正黑體" panose="020B0604030504040204" pitchFamily="34" charset="-120"/>
              </a:rPr>
              <a:t>萬元以下罰鍰；情節重大者，並得命其歇業、停業一定期間、廢止其公司、商業、工廠之全部或部分登記事項，或食品業者之登錄；經廢止登錄者，一年內不得再申請重新登錄。</a:t>
            </a:r>
          </a:p>
        </p:txBody>
      </p:sp>
      <p:sp>
        <p:nvSpPr>
          <p:cNvPr id="18" name="矩形 17">
            <a:extLst>
              <a:ext uri="{FF2B5EF4-FFF2-40B4-BE49-F238E27FC236}">
                <a16:creationId xmlns:a16="http://schemas.microsoft.com/office/drawing/2014/main" id="{928EAE5F-FA86-C51F-5AFF-DE5D66CC28D8}"/>
              </a:ext>
            </a:extLst>
          </p:cNvPr>
          <p:cNvSpPr/>
          <p:nvPr/>
        </p:nvSpPr>
        <p:spPr>
          <a:xfrm>
            <a:off x="3509120" y="6597383"/>
            <a:ext cx="541443" cy="27640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2" name="橢圓 21">
            <a:extLst>
              <a:ext uri="{FF2B5EF4-FFF2-40B4-BE49-F238E27FC236}">
                <a16:creationId xmlns:a16="http://schemas.microsoft.com/office/drawing/2014/main" id="{9F7F8704-CBA1-9EEE-AD69-32E99586757F}"/>
              </a:ext>
            </a:extLst>
          </p:cNvPr>
          <p:cNvSpPr/>
          <p:nvPr/>
        </p:nvSpPr>
        <p:spPr>
          <a:xfrm>
            <a:off x="3159413" y="6447087"/>
            <a:ext cx="349702" cy="369923"/>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6" name="＞形箭號 41">
            <a:extLst>
              <a:ext uri="{FF2B5EF4-FFF2-40B4-BE49-F238E27FC236}">
                <a16:creationId xmlns:a16="http://schemas.microsoft.com/office/drawing/2014/main" id="{0F1A6C83-1974-7F7E-1F23-65852C89206C}"/>
              </a:ext>
            </a:extLst>
          </p:cNvPr>
          <p:cNvSpPr/>
          <p:nvPr/>
        </p:nvSpPr>
        <p:spPr>
          <a:xfrm>
            <a:off x="5873499" y="2945111"/>
            <a:ext cx="1009288" cy="2898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微軟正黑體" panose="020B0604030504040204" pitchFamily="34" charset="-120"/>
                <a:ea typeface="微軟正黑體" panose="020B0604030504040204" pitchFamily="34" charset="-120"/>
              </a:rPr>
              <a:t>選擇「是」</a:t>
            </a:r>
          </a:p>
        </p:txBody>
      </p:sp>
      <p:sp>
        <p:nvSpPr>
          <p:cNvPr id="27" name="＞形箭號 41">
            <a:extLst>
              <a:ext uri="{FF2B5EF4-FFF2-40B4-BE49-F238E27FC236}">
                <a16:creationId xmlns:a16="http://schemas.microsoft.com/office/drawing/2014/main" id="{D2F5E855-C266-6569-3B0F-7F4D68B41198}"/>
              </a:ext>
            </a:extLst>
          </p:cNvPr>
          <p:cNvSpPr/>
          <p:nvPr/>
        </p:nvSpPr>
        <p:spPr>
          <a:xfrm>
            <a:off x="3779838" y="3322691"/>
            <a:ext cx="3102950" cy="4959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微軟正黑體" panose="020B0604030504040204" pitchFamily="34" charset="-120"/>
                <a:ea typeface="微軟正黑體" panose="020B0604030504040204" pitchFamily="34" charset="-120"/>
              </a:rPr>
              <a:t>點選「選擇檔案 」，選取保單電子檔後，再按「上傳」</a:t>
            </a:r>
          </a:p>
        </p:txBody>
      </p:sp>
      <p:sp>
        <p:nvSpPr>
          <p:cNvPr id="28" name="矩形 27">
            <a:extLst>
              <a:ext uri="{FF2B5EF4-FFF2-40B4-BE49-F238E27FC236}">
                <a16:creationId xmlns:a16="http://schemas.microsoft.com/office/drawing/2014/main" id="{5A611C6F-8A3C-162F-E90A-9E35E75BFA78}"/>
              </a:ext>
            </a:extLst>
          </p:cNvPr>
          <p:cNvSpPr/>
          <p:nvPr/>
        </p:nvSpPr>
        <p:spPr>
          <a:xfrm>
            <a:off x="4533585" y="2968415"/>
            <a:ext cx="349702" cy="284697"/>
          </a:xfrm>
          <a:prstGeom prst="rect">
            <a:avLst/>
          </a:prstGeom>
          <a:noFill/>
          <a:ln w="127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9" name="矩形 28">
            <a:extLst>
              <a:ext uri="{FF2B5EF4-FFF2-40B4-BE49-F238E27FC236}">
                <a16:creationId xmlns:a16="http://schemas.microsoft.com/office/drawing/2014/main" id="{9DDB77F2-F247-2EE4-A129-8FCEE5546887}"/>
              </a:ext>
            </a:extLst>
          </p:cNvPr>
          <p:cNvSpPr/>
          <p:nvPr/>
        </p:nvSpPr>
        <p:spPr>
          <a:xfrm>
            <a:off x="2657034" y="3310354"/>
            <a:ext cx="502378" cy="500318"/>
          </a:xfrm>
          <a:prstGeom prst="rect">
            <a:avLst/>
          </a:prstGeom>
          <a:noFill/>
          <a:ln w="127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1" name="矩形 30">
            <a:extLst>
              <a:ext uri="{FF2B5EF4-FFF2-40B4-BE49-F238E27FC236}">
                <a16:creationId xmlns:a16="http://schemas.microsoft.com/office/drawing/2014/main" id="{72BD9B4C-7539-7C32-9179-D5534A43FE52}"/>
              </a:ext>
            </a:extLst>
          </p:cNvPr>
          <p:cNvSpPr/>
          <p:nvPr/>
        </p:nvSpPr>
        <p:spPr>
          <a:xfrm>
            <a:off x="4002881" y="4084238"/>
            <a:ext cx="1654877" cy="281587"/>
          </a:xfrm>
          <a:prstGeom prst="rect">
            <a:avLst/>
          </a:prstGeom>
          <a:noFill/>
          <a:ln w="127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4" name="＞形箭號 41">
            <a:extLst>
              <a:ext uri="{FF2B5EF4-FFF2-40B4-BE49-F238E27FC236}">
                <a16:creationId xmlns:a16="http://schemas.microsoft.com/office/drawing/2014/main" id="{66A4375F-BE43-E116-8AA5-C24D5CAC82AD}"/>
              </a:ext>
            </a:extLst>
          </p:cNvPr>
          <p:cNvSpPr/>
          <p:nvPr/>
        </p:nvSpPr>
        <p:spPr>
          <a:xfrm>
            <a:off x="1865434" y="4028366"/>
            <a:ext cx="1954091" cy="966852"/>
          </a:xfrm>
          <a:prstGeom prst="roundRect">
            <a:avLst>
              <a:gd name="adj" fmla="val 369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上傳保單後，系統將自動帶入保單號碼及保險期間，請務必確認帶入資料之正確性</a:t>
            </a:r>
          </a:p>
        </p:txBody>
      </p:sp>
      <p:sp>
        <p:nvSpPr>
          <p:cNvPr id="35" name="矩形 34">
            <a:extLst>
              <a:ext uri="{FF2B5EF4-FFF2-40B4-BE49-F238E27FC236}">
                <a16:creationId xmlns:a16="http://schemas.microsoft.com/office/drawing/2014/main" id="{04D2BADE-D7AB-9470-6D8C-E66DD129EDF0}"/>
              </a:ext>
            </a:extLst>
          </p:cNvPr>
          <p:cNvSpPr/>
          <p:nvPr/>
        </p:nvSpPr>
        <p:spPr>
          <a:xfrm>
            <a:off x="4002881" y="4406986"/>
            <a:ext cx="1654879" cy="318225"/>
          </a:xfrm>
          <a:prstGeom prst="rect">
            <a:avLst/>
          </a:prstGeom>
          <a:noFill/>
          <a:ln w="127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8" name="矩形 37">
            <a:extLst>
              <a:ext uri="{FF2B5EF4-FFF2-40B4-BE49-F238E27FC236}">
                <a16:creationId xmlns:a16="http://schemas.microsoft.com/office/drawing/2014/main" id="{14A6B948-21AC-556E-D721-C53F776A3758}"/>
              </a:ext>
            </a:extLst>
          </p:cNvPr>
          <p:cNvSpPr/>
          <p:nvPr/>
        </p:nvSpPr>
        <p:spPr>
          <a:xfrm>
            <a:off x="5731360" y="4434678"/>
            <a:ext cx="1151427" cy="289808"/>
          </a:xfrm>
          <a:prstGeom prst="rect">
            <a:avLst/>
          </a:prstGeom>
          <a:noFill/>
          <a:ln w="127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9" name="＞形箭號 41">
            <a:extLst>
              <a:ext uri="{FF2B5EF4-FFF2-40B4-BE49-F238E27FC236}">
                <a16:creationId xmlns:a16="http://schemas.microsoft.com/office/drawing/2014/main" id="{4CCCC96E-8947-E007-6EBC-A0B930719BA6}"/>
              </a:ext>
            </a:extLst>
          </p:cNvPr>
          <p:cNvSpPr/>
          <p:nvPr/>
        </p:nvSpPr>
        <p:spPr>
          <a:xfrm>
            <a:off x="4095109" y="6597383"/>
            <a:ext cx="1000645" cy="25304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511" b="1" dirty="0">
                <a:solidFill>
                  <a:schemeClr val="tx1"/>
                </a:solidFill>
                <a:latin typeface="微軟正黑體" panose="020B0604030504040204" pitchFamily="34" charset="-120"/>
                <a:ea typeface="微軟正黑體" panose="020B0604030504040204" pitchFamily="34" charset="-120"/>
              </a:rPr>
              <a:t>點選儲存</a:t>
            </a:r>
          </a:p>
        </p:txBody>
      </p:sp>
      <p:sp>
        <p:nvSpPr>
          <p:cNvPr id="3" name="文字方塊 2">
            <a:extLst>
              <a:ext uri="{FF2B5EF4-FFF2-40B4-BE49-F238E27FC236}">
                <a16:creationId xmlns:a16="http://schemas.microsoft.com/office/drawing/2014/main" id="{A5EE5548-C696-CF6C-3566-1BE4955749AB}"/>
              </a:ext>
            </a:extLst>
          </p:cNvPr>
          <p:cNvSpPr txBox="1"/>
          <p:nvPr/>
        </p:nvSpPr>
        <p:spPr>
          <a:xfrm>
            <a:off x="4485772" y="4071215"/>
            <a:ext cx="1500091" cy="275012"/>
          </a:xfrm>
          <a:prstGeom prst="rect">
            <a:avLst/>
          </a:prstGeom>
          <a:noFill/>
        </p:spPr>
        <p:txBody>
          <a:bodyPr wrap="square" rtlCol="0">
            <a:spAutoFit/>
          </a:bodyPr>
          <a:lstStyle/>
          <a:p>
            <a:r>
              <a:rPr lang="en-US" altLang="zh-TW" sz="1187" dirty="0">
                <a:latin typeface="Times New Roman" panose="02020603050405020304" pitchFamily="18" charset="0"/>
                <a:ea typeface="Adobe 宋体 Std L" panose="02020300000000000000" pitchFamily="18" charset="-128"/>
                <a:cs typeface="Times New Roman" panose="02020603050405020304" pitchFamily="18" charset="0"/>
              </a:rPr>
              <a:t>22000000</a:t>
            </a:r>
            <a:endParaRPr lang="zh-TW" altLang="en-US" sz="1187" dirty="0">
              <a:latin typeface="Times New Roman" panose="02020603050405020304" pitchFamily="18" charset="0"/>
              <a:ea typeface="Adobe 宋体 Std L" panose="02020300000000000000" pitchFamily="18" charset="-128"/>
              <a:cs typeface="Times New Roman" panose="02020603050405020304" pitchFamily="18" charset="0"/>
            </a:endParaRPr>
          </a:p>
        </p:txBody>
      </p:sp>
      <p:sp>
        <p:nvSpPr>
          <p:cNvPr id="4" name="文字方塊 3">
            <a:extLst>
              <a:ext uri="{FF2B5EF4-FFF2-40B4-BE49-F238E27FC236}">
                <a16:creationId xmlns:a16="http://schemas.microsoft.com/office/drawing/2014/main" id="{07323370-F922-AD32-9797-36273A57C9B7}"/>
              </a:ext>
            </a:extLst>
          </p:cNvPr>
          <p:cNvSpPr txBox="1"/>
          <p:nvPr/>
        </p:nvSpPr>
        <p:spPr>
          <a:xfrm>
            <a:off x="4506332" y="4439485"/>
            <a:ext cx="1093171" cy="275012"/>
          </a:xfrm>
          <a:prstGeom prst="rect">
            <a:avLst/>
          </a:prstGeom>
          <a:noFill/>
        </p:spPr>
        <p:txBody>
          <a:bodyPr wrap="square" rtlCol="0">
            <a:spAutoFit/>
          </a:bodyPr>
          <a:lstStyle/>
          <a:p>
            <a:r>
              <a:rPr lang="en-US" altLang="zh-TW" sz="1187" dirty="0">
                <a:latin typeface="Times New Roman" panose="02020603050405020304" pitchFamily="18" charset="0"/>
                <a:ea typeface="Adobe 宋体 Std L" panose="02020300000000000000" pitchFamily="18" charset="-128"/>
                <a:cs typeface="Times New Roman" panose="02020603050405020304" pitchFamily="18" charset="0"/>
              </a:rPr>
              <a:t>2025/02/10</a:t>
            </a:r>
            <a:endParaRPr lang="zh-TW" altLang="en-US" sz="1187" dirty="0">
              <a:latin typeface="Times New Roman" panose="02020603050405020304" pitchFamily="18" charset="0"/>
              <a:ea typeface="Adobe 宋体 Std L" panose="02020300000000000000" pitchFamily="18" charset="-128"/>
              <a:cs typeface="Times New Roman" panose="02020603050405020304" pitchFamily="18" charset="0"/>
            </a:endParaRPr>
          </a:p>
        </p:txBody>
      </p:sp>
      <p:sp>
        <p:nvSpPr>
          <p:cNvPr id="12" name="文字方塊 11">
            <a:extLst>
              <a:ext uri="{FF2B5EF4-FFF2-40B4-BE49-F238E27FC236}">
                <a16:creationId xmlns:a16="http://schemas.microsoft.com/office/drawing/2014/main" id="{91A5C36C-A78A-2801-EF6C-D21A066765E4}"/>
              </a:ext>
            </a:extLst>
          </p:cNvPr>
          <p:cNvSpPr txBox="1"/>
          <p:nvPr/>
        </p:nvSpPr>
        <p:spPr>
          <a:xfrm>
            <a:off x="5697662" y="4439484"/>
            <a:ext cx="1093171" cy="275012"/>
          </a:xfrm>
          <a:prstGeom prst="rect">
            <a:avLst/>
          </a:prstGeom>
          <a:noFill/>
        </p:spPr>
        <p:txBody>
          <a:bodyPr wrap="square" rtlCol="0">
            <a:spAutoFit/>
          </a:bodyPr>
          <a:lstStyle/>
          <a:p>
            <a:r>
              <a:rPr lang="en-US" altLang="zh-TW" sz="1187" dirty="0">
                <a:latin typeface="Times New Roman" panose="02020603050405020304" pitchFamily="18" charset="0"/>
                <a:ea typeface="Adobe 宋体 Std L" panose="02020300000000000000" pitchFamily="18" charset="-128"/>
                <a:cs typeface="Times New Roman" panose="02020603050405020304" pitchFamily="18" charset="0"/>
              </a:rPr>
              <a:t>2026/02/10</a:t>
            </a:r>
            <a:endParaRPr lang="zh-TW" altLang="en-US" sz="1187" dirty="0">
              <a:latin typeface="Times New Roman" panose="02020603050405020304" pitchFamily="18" charset="0"/>
              <a:ea typeface="Adobe 宋体 Std L" panose="02020300000000000000" pitchFamily="18" charset="-128"/>
              <a:cs typeface="Times New Roman" panose="02020603050405020304" pitchFamily="18" charset="0"/>
            </a:endParaRPr>
          </a:p>
        </p:txBody>
      </p:sp>
      <p:sp>
        <p:nvSpPr>
          <p:cNvPr id="19" name="投影片編號版面配置區 18">
            <a:extLst>
              <a:ext uri="{FF2B5EF4-FFF2-40B4-BE49-F238E27FC236}">
                <a16:creationId xmlns:a16="http://schemas.microsoft.com/office/drawing/2014/main" id="{3D81CEEA-DE5E-7DEB-BF44-B963A881D15D}"/>
              </a:ext>
            </a:extLst>
          </p:cNvPr>
          <p:cNvSpPr>
            <a:spLocks noGrp="1"/>
          </p:cNvSpPr>
          <p:nvPr>
            <p:ph type="sldNum" sz="quarter" idx="12"/>
          </p:nvPr>
        </p:nvSpPr>
        <p:spPr/>
        <p:txBody>
          <a:bodyPr/>
          <a:lstStyle/>
          <a:p>
            <a:fld id="{DB05DB88-E27D-46DF-A655-DCEAE3C81896}" type="slidenum">
              <a:rPr lang="zh-TW" altLang="en-US" smtClean="0"/>
              <a:t>4</a:t>
            </a:fld>
            <a:endParaRPr lang="zh-TW" altLang="en-US"/>
          </a:p>
        </p:txBody>
      </p:sp>
      <p:cxnSp>
        <p:nvCxnSpPr>
          <p:cNvPr id="15" name="直線單箭頭接點 14">
            <a:extLst>
              <a:ext uri="{FF2B5EF4-FFF2-40B4-BE49-F238E27FC236}">
                <a16:creationId xmlns:a16="http://schemas.microsoft.com/office/drawing/2014/main" id="{43F9EF4A-862C-4686-F5D4-F7F933185C2E}"/>
              </a:ext>
            </a:extLst>
          </p:cNvPr>
          <p:cNvCxnSpPr>
            <a:cxnSpLocks/>
          </p:cNvCxnSpPr>
          <p:nvPr/>
        </p:nvCxnSpPr>
        <p:spPr>
          <a:xfrm flipH="1">
            <a:off x="3703095" y="4406986"/>
            <a:ext cx="599572"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98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圖片 40">
            <a:extLst>
              <a:ext uri="{FF2B5EF4-FFF2-40B4-BE49-F238E27FC236}">
                <a16:creationId xmlns:a16="http://schemas.microsoft.com/office/drawing/2014/main" id="{1ED8378F-0AEB-465D-84EC-306B40A67936}"/>
              </a:ext>
            </a:extLst>
          </p:cNvPr>
          <p:cNvPicPr>
            <a:picLocks noChangeAspect="1"/>
          </p:cNvPicPr>
          <p:nvPr/>
        </p:nvPicPr>
        <p:blipFill>
          <a:blip r:embed="rId2"/>
          <a:stretch>
            <a:fillRect/>
          </a:stretch>
        </p:blipFill>
        <p:spPr>
          <a:xfrm>
            <a:off x="166252" y="1763933"/>
            <a:ext cx="7227173" cy="7761378"/>
          </a:xfrm>
          <a:prstGeom prst="rect">
            <a:avLst/>
          </a:prstGeom>
        </p:spPr>
      </p:pic>
      <p:sp useBgFill="1">
        <p:nvSpPr>
          <p:cNvPr id="6" name="文字方塊 5">
            <a:extLst>
              <a:ext uri="{FF2B5EF4-FFF2-40B4-BE49-F238E27FC236}">
                <a16:creationId xmlns:a16="http://schemas.microsoft.com/office/drawing/2014/main" id="{4A7B969F-8B97-16B8-B3B0-FA6F1B6B95B9}"/>
              </a:ext>
            </a:extLst>
          </p:cNvPr>
          <p:cNvSpPr txBox="1"/>
          <p:nvPr/>
        </p:nvSpPr>
        <p:spPr>
          <a:xfrm>
            <a:off x="78825" y="1"/>
            <a:ext cx="7402024" cy="690061"/>
          </a:xfrm>
          <a:prstGeom prst="rect">
            <a:avLst/>
          </a:prstGeom>
        </p:spPr>
        <p:txBody>
          <a:bodyPr wrap="square">
            <a:spAutoFit/>
          </a:bodyPr>
          <a:lstStyle/>
          <a:p>
            <a:r>
              <a:rPr lang="zh-TW" altLang="en-US" sz="3884" b="1" dirty="0">
                <a:latin typeface="微軟正黑體" panose="020B0604030504040204" pitchFamily="34" charset="-120"/>
                <a:ea typeface="微軟正黑體" panose="020B0604030504040204" pitchFamily="34" charset="-120"/>
              </a:rPr>
              <a:t>步驟</a:t>
            </a:r>
            <a:r>
              <a:rPr lang="en-US" altLang="zh-TW" sz="3884" b="1" dirty="0">
                <a:latin typeface="微軟正黑體" panose="020B0604030504040204" pitchFamily="34" charset="-120"/>
                <a:ea typeface="微軟正黑體" panose="020B0604030504040204" pitchFamily="34" charset="-120"/>
              </a:rPr>
              <a:t>4-1</a:t>
            </a:r>
            <a:r>
              <a:rPr lang="zh-TW" altLang="en-US" sz="3884" b="1" dirty="0">
                <a:latin typeface="微軟正黑體" panose="020B0604030504040204" pitchFamily="34" charset="-120"/>
                <a:ea typeface="微軟正黑體" panose="020B0604030504040204" pitchFamily="34" charset="-120"/>
              </a:rPr>
              <a:t>：餐飲業營業項目確認</a:t>
            </a:r>
          </a:p>
        </p:txBody>
      </p:sp>
      <p:sp>
        <p:nvSpPr>
          <p:cNvPr id="7" name="矩形 6">
            <a:extLst>
              <a:ext uri="{FF2B5EF4-FFF2-40B4-BE49-F238E27FC236}">
                <a16:creationId xmlns:a16="http://schemas.microsoft.com/office/drawing/2014/main" id="{0FE07F52-63B6-3A7E-030F-B78126D9E1EC}"/>
              </a:ext>
            </a:extLst>
          </p:cNvPr>
          <p:cNvSpPr/>
          <p:nvPr/>
        </p:nvSpPr>
        <p:spPr>
          <a:xfrm>
            <a:off x="232177" y="3194381"/>
            <a:ext cx="1309062" cy="16448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8" name="矩形: 圓角 7">
            <a:extLst>
              <a:ext uri="{FF2B5EF4-FFF2-40B4-BE49-F238E27FC236}">
                <a16:creationId xmlns:a16="http://schemas.microsoft.com/office/drawing/2014/main" id="{D201F5DF-D726-4597-8D6B-471D113DA457}"/>
              </a:ext>
            </a:extLst>
          </p:cNvPr>
          <p:cNvSpPr/>
          <p:nvPr/>
        </p:nvSpPr>
        <p:spPr>
          <a:xfrm>
            <a:off x="581879" y="1044018"/>
            <a:ext cx="2766174" cy="668122"/>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976" indent="-271976">
              <a:buFont typeface="+mj-lt"/>
              <a:buAutoNum type="arabicPeriod"/>
            </a:pPr>
            <a:r>
              <a:rPr lang="zh-TW" altLang="en-US" sz="2115" b="1" dirty="0">
                <a:solidFill>
                  <a:schemeClr val="tx1"/>
                </a:solidFill>
                <a:latin typeface="微軟正黑體" panose="020B0604030504040204" pitchFamily="34" charset="-120"/>
                <a:ea typeface="微軟正黑體" panose="020B0604030504040204" pitchFamily="34" charset="-120"/>
              </a:rPr>
              <a:t>選擇營業項目</a:t>
            </a:r>
            <a:r>
              <a:rPr lang="en-US" altLang="zh-TW" sz="2115" b="1" dirty="0">
                <a:solidFill>
                  <a:schemeClr val="tx1"/>
                </a:solidFill>
                <a:latin typeface="微軟正黑體" panose="020B0604030504040204" pitchFamily="34" charset="-120"/>
                <a:ea typeface="微軟正黑體" panose="020B0604030504040204" pitchFamily="34" charset="-120"/>
              </a:rPr>
              <a:t>(</a:t>
            </a:r>
            <a:r>
              <a:rPr lang="zh-TW" altLang="en-US" sz="2115" b="1" dirty="0">
                <a:solidFill>
                  <a:schemeClr val="tx1"/>
                </a:solidFill>
                <a:latin typeface="微軟正黑體" panose="020B0604030504040204" pitchFamily="34" charset="-120"/>
                <a:ea typeface="微軟正黑體" panose="020B0604030504040204" pitchFamily="34" charset="-120"/>
              </a:rPr>
              <a:t>食品</a:t>
            </a:r>
            <a:r>
              <a:rPr lang="en-US" altLang="zh-TW" sz="2115" b="1" dirty="0">
                <a:solidFill>
                  <a:schemeClr val="tx1"/>
                </a:solidFill>
                <a:latin typeface="微軟正黑體" panose="020B0604030504040204" pitchFamily="34" charset="-120"/>
                <a:ea typeface="微軟正黑體" panose="020B0604030504040204" pitchFamily="34" charset="-120"/>
              </a:rPr>
              <a:t>)</a:t>
            </a:r>
          </a:p>
          <a:p>
            <a:pPr marL="271976" indent="-271976">
              <a:buFont typeface="+mj-lt"/>
              <a:buAutoNum type="arabicPeriod"/>
            </a:pPr>
            <a:r>
              <a:rPr lang="zh-TW" altLang="en-US" sz="2115" b="1" dirty="0">
                <a:solidFill>
                  <a:schemeClr val="tx1"/>
                </a:solidFill>
                <a:latin typeface="微軟正黑體" panose="020B0604030504040204" pitchFamily="34" charset="-120"/>
                <a:ea typeface="微軟正黑體" panose="020B0604030504040204" pitchFamily="34" charset="-120"/>
              </a:rPr>
              <a:t>選擇餐飲業</a:t>
            </a:r>
          </a:p>
        </p:txBody>
      </p:sp>
      <p:sp>
        <p:nvSpPr>
          <p:cNvPr id="9" name="橢圓 8">
            <a:extLst>
              <a:ext uri="{FF2B5EF4-FFF2-40B4-BE49-F238E27FC236}">
                <a16:creationId xmlns:a16="http://schemas.microsoft.com/office/drawing/2014/main" id="{76CFBE92-EF8E-F5E7-1960-3523F0F5A50E}"/>
              </a:ext>
            </a:extLst>
          </p:cNvPr>
          <p:cNvSpPr/>
          <p:nvPr/>
        </p:nvSpPr>
        <p:spPr>
          <a:xfrm>
            <a:off x="407028" y="807263"/>
            <a:ext cx="324000" cy="32400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cxnSp>
        <p:nvCxnSpPr>
          <p:cNvPr id="16" name="直線單箭頭接點 15">
            <a:extLst>
              <a:ext uri="{FF2B5EF4-FFF2-40B4-BE49-F238E27FC236}">
                <a16:creationId xmlns:a16="http://schemas.microsoft.com/office/drawing/2014/main" id="{8CB0EF19-E145-B281-6E81-2908AB9248EB}"/>
              </a:ext>
            </a:extLst>
          </p:cNvPr>
          <p:cNvCxnSpPr>
            <a:cxnSpLocks/>
          </p:cNvCxnSpPr>
          <p:nvPr/>
        </p:nvCxnSpPr>
        <p:spPr>
          <a:xfrm flipV="1">
            <a:off x="1160878" y="1682589"/>
            <a:ext cx="0" cy="151179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3" name="矩形 42">
            <a:extLst>
              <a:ext uri="{FF2B5EF4-FFF2-40B4-BE49-F238E27FC236}">
                <a16:creationId xmlns:a16="http://schemas.microsoft.com/office/drawing/2014/main" id="{749A1E94-0BEA-22E5-C9E2-355609000363}"/>
              </a:ext>
            </a:extLst>
          </p:cNvPr>
          <p:cNvSpPr/>
          <p:nvPr/>
        </p:nvSpPr>
        <p:spPr>
          <a:xfrm>
            <a:off x="6775773" y="5587157"/>
            <a:ext cx="450119" cy="32075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cxnSp>
        <p:nvCxnSpPr>
          <p:cNvPr id="44" name="直線單箭頭接點 43">
            <a:extLst>
              <a:ext uri="{FF2B5EF4-FFF2-40B4-BE49-F238E27FC236}">
                <a16:creationId xmlns:a16="http://schemas.microsoft.com/office/drawing/2014/main" id="{F55EF56D-8902-88B1-569E-3BBA683A4B98}"/>
              </a:ext>
            </a:extLst>
          </p:cNvPr>
          <p:cNvCxnSpPr>
            <a:cxnSpLocks/>
          </p:cNvCxnSpPr>
          <p:nvPr/>
        </p:nvCxnSpPr>
        <p:spPr>
          <a:xfrm flipV="1">
            <a:off x="6860437" y="4402833"/>
            <a:ext cx="0" cy="118432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6" name="矩形: 圓角 45">
            <a:extLst>
              <a:ext uri="{FF2B5EF4-FFF2-40B4-BE49-F238E27FC236}">
                <a16:creationId xmlns:a16="http://schemas.microsoft.com/office/drawing/2014/main" id="{0F26E599-4284-26FE-DA0C-9136192FD36D}"/>
              </a:ext>
            </a:extLst>
          </p:cNvPr>
          <p:cNvSpPr/>
          <p:nvPr/>
        </p:nvSpPr>
        <p:spPr>
          <a:xfrm>
            <a:off x="4673604" y="3825239"/>
            <a:ext cx="2616197" cy="551699"/>
          </a:xfrm>
          <a:prstGeom prst="roundRect">
            <a:avLst>
              <a:gd name="adj" fmla="val 24053"/>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點選編輯，確認營業場所資料</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zh-TW" altLang="en-US" sz="1400" b="1" dirty="0">
                <a:solidFill>
                  <a:schemeClr val="tx1"/>
                </a:solidFill>
                <a:latin typeface="微軟正黑體" panose="020B0604030504040204" pitchFamily="34" charset="-120"/>
                <a:ea typeface="微軟正黑體" panose="020B0604030504040204" pitchFamily="34" charset="-120"/>
              </a:rPr>
              <a:t>說明畫面，續下頁</a:t>
            </a:r>
          </a:p>
        </p:txBody>
      </p:sp>
      <p:sp>
        <p:nvSpPr>
          <p:cNvPr id="47" name="橢圓 46">
            <a:extLst>
              <a:ext uri="{FF2B5EF4-FFF2-40B4-BE49-F238E27FC236}">
                <a16:creationId xmlns:a16="http://schemas.microsoft.com/office/drawing/2014/main" id="{F2441860-DE4A-2360-F1A6-D744F8B95014}"/>
              </a:ext>
            </a:extLst>
          </p:cNvPr>
          <p:cNvSpPr/>
          <p:nvPr/>
        </p:nvSpPr>
        <p:spPr>
          <a:xfrm>
            <a:off x="4511604" y="3632081"/>
            <a:ext cx="324000" cy="32400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4</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 name="矩形: 圓角 2">
            <a:extLst>
              <a:ext uri="{FF2B5EF4-FFF2-40B4-BE49-F238E27FC236}">
                <a16:creationId xmlns:a16="http://schemas.microsoft.com/office/drawing/2014/main" id="{95B27DB6-85C6-B4E7-3CE3-EBF6F88FA664}"/>
              </a:ext>
            </a:extLst>
          </p:cNvPr>
          <p:cNvSpPr/>
          <p:nvPr/>
        </p:nvSpPr>
        <p:spPr>
          <a:xfrm>
            <a:off x="1740170" y="7929563"/>
            <a:ext cx="5549630" cy="1443037"/>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5" name="矩形: 圓角 4">
            <a:extLst>
              <a:ext uri="{FF2B5EF4-FFF2-40B4-BE49-F238E27FC236}">
                <a16:creationId xmlns:a16="http://schemas.microsoft.com/office/drawing/2014/main" id="{9905B319-8856-0C33-86EB-7F1FE26BEAA9}"/>
              </a:ext>
            </a:extLst>
          </p:cNvPr>
          <p:cNvSpPr/>
          <p:nvPr/>
        </p:nvSpPr>
        <p:spPr>
          <a:xfrm>
            <a:off x="5899150" y="6746491"/>
            <a:ext cx="1016000" cy="509057"/>
          </a:xfrm>
          <a:prstGeom prst="roundRect">
            <a:avLst>
              <a:gd name="adj" fmla="val 24053"/>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如需修改</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zh-TW" altLang="en-US" sz="1400" b="1" dirty="0">
                <a:solidFill>
                  <a:schemeClr val="tx1"/>
                </a:solidFill>
                <a:latin typeface="微軟正黑體" panose="020B0604030504040204" pitchFamily="34" charset="-120"/>
                <a:ea typeface="微軟正黑體" panose="020B0604030504040204" pitchFamily="34" charset="-120"/>
              </a:rPr>
              <a:t>點選編輯</a:t>
            </a:r>
          </a:p>
        </p:txBody>
      </p:sp>
      <p:sp>
        <p:nvSpPr>
          <p:cNvPr id="10" name="橢圓 9">
            <a:extLst>
              <a:ext uri="{FF2B5EF4-FFF2-40B4-BE49-F238E27FC236}">
                <a16:creationId xmlns:a16="http://schemas.microsoft.com/office/drawing/2014/main" id="{F9190E4C-625D-3E0E-5865-715069310040}"/>
              </a:ext>
            </a:extLst>
          </p:cNvPr>
          <p:cNvSpPr/>
          <p:nvPr/>
        </p:nvSpPr>
        <p:spPr>
          <a:xfrm>
            <a:off x="5680257" y="6627124"/>
            <a:ext cx="324000" cy="32400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11" name="矩形: 圓角 10">
            <a:extLst>
              <a:ext uri="{FF2B5EF4-FFF2-40B4-BE49-F238E27FC236}">
                <a16:creationId xmlns:a16="http://schemas.microsoft.com/office/drawing/2014/main" id="{DAB38748-71FD-73F5-68A3-A99E3236B684}"/>
              </a:ext>
            </a:extLst>
          </p:cNvPr>
          <p:cNvSpPr/>
          <p:nvPr/>
        </p:nvSpPr>
        <p:spPr>
          <a:xfrm>
            <a:off x="6915150" y="7181850"/>
            <a:ext cx="374650" cy="257034"/>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dirty="0"/>
          </a:p>
        </p:txBody>
      </p:sp>
      <p:sp>
        <p:nvSpPr>
          <p:cNvPr id="12" name="矩形: 圓角 11">
            <a:extLst>
              <a:ext uri="{FF2B5EF4-FFF2-40B4-BE49-F238E27FC236}">
                <a16:creationId xmlns:a16="http://schemas.microsoft.com/office/drawing/2014/main" id="{139C2397-F5AB-70C4-F46B-8D855CE600A9}"/>
              </a:ext>
            </a:extLst>
          </p:cNvPr>
          <p:cNvSpPr/>
          <p:nvPr/>
        </p:nvSpPr>
        <p:spPr>
          <a:xfrm>
            <a:off x="532097" y="8011399"/>
            <a:ext cx="1009142" cy="484327"/>
          </a:xfrm>
          <a:prstGeom prst="roundRect">
            <a:avLst>
              <a:gd name="adj" fmla="val 24053"/>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依實際狀況勾選</a:t>
            </a:r>
          </a:p>
        </p:txBody>
      </p:sp>
      <p:sp>
        <p:nvSpPr>
          <p:cNvPr id="13" name="橢圓 12">
            <a:extLst>
              <a:ext uri="{FF2B5EF4-FFF2-40B4-BE49-F238E27FC236}">
                <a16:creationId xmlns:a16="http://schemas.microsoft.com/office/drawing/2014/main" id="{3FBCC4B8-F560-B64F-72F0-02BBDA62D259}"/>
              </a:ext>
            </a:extLst>
          </p:cNvPr>
          <p:cNvSpPr/>
          <p:nvPr/>
        </p:nvSpPr>
        <p:spPr>
          <a:xfrm>
            <a:off x="1416170" y="7844401"/>
            <a:ext cx="324000" cy="32400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pic>
        <p:nvPicPr>
          <p:cNvPr id="15" name="圖片 14">
            <a:extLst>
              <a:ext uri="{FF2B5EF4-FFF2-40B4-BE49-F238E27FC236}">
                <a16:creationId xmlns:a16="http://schemas.microsoft.com/office/drawing/2014/main" id="{C984CD01-2E46-0201-9A5C-8E437A89DC14}"/>
              </a:ext>
            </a:extLst>
          </p:cNvPr>
          <p:cNvPicPr>
            <a:picLocks noChangeAspect="1"/>
          </p:cNvPicPr>
          <p:nvPr/>
        </p:nvPicPr>
        <p:blipFill>
          <a:blip r:embed="rId3"/>
          <a:srcRect l="19993" t="85750" r="15176" b="4245"/>
          <a:stretch/>
        </p:blipFill>
        <p:spPr>
          <a:xfrm>
            <a:off x="172600" y="9506552"/>
            <a:ext cx="7200000" cy="625029"/>
          </a:xfrm>
          <a:prstGeom prst="rect">
            <a:avLst/>
          </a:prstGeom>
        </p:spPr>
      </p:pic>
      <p:sp>
        <p:nvSpPr>
          <p:cNvPr id="17" name="矩形: 圓角 16">
            <a:extLst>
              <a:ext uri="{FF2B5EF4-FFF2-40B4-BE49-F238E27FC236}">
                <a16:creationId xmlns:a16="http://schemas.microsoft.com/office/drawing/2014/main" id="{07F0F8F9-B537-2ED9-72DB-5BAC5D8B7D33}"/>
              </a:ext>
            </a:extLst>
          </p:cNvPr>
          <p:cNvSpPr/>
          <p:nvPr/>
        </p:nvSpPr>
        <p:spPr>
          <a:xfrm>
            <a:off x="6220568" y="9800556"/>
            <a:ext cx="842029" cy="333021"/>
          </a:xfrm>
          <a:prstGeom prst="roundRect">
            <a:avLst>
              <a:gd name="adj" fmla="val 2714"/>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8" name="文字方塊 17">
            <a:extLst>
              <a:ext uri="{FF2B5EF4-FFF2-40B4-BE49-F238E27FC236}">
                <a16:creationId xmlns:a16="http://schemas.microsoft.com/office/drawing/2014/main" id="{95965778-1B04-9222-B5D1-FA7CFB31D78B}"/>
              </a:ext>
            </a:extLst>
          </p:cNvPr>
          <p:cNvSpPr txBox="1"/>
          <p:nvPr/>
        </p:nvSpPr>
        <p:spPr>
          <a:xfrm>
            <a:off x="3470326" y="9737904"/>
            <a:ext cx="2676845" cy="556171"/>
          </a:xfrm>
          <a:prstGeom prst="roundRect">
            <a:avLst/>
          </a:prstGeom>
          <a:solidFill>
            <a:schemeClr val="accent2">
              <a:lumMod val="20000"/>
              <a:lumOff val="80000"/>
            </a:schemeClr>
          </a:solidFill>
        </p:spPr>
        <p:txBody>
          <a:bodyPr wrap="square" rtlCol="0" anchor="ctr" anchorCtr="0">
            <a:noAutofit/>
          </a:bodyPr>
          <a:lstStyle/>
          <a:p>
            <a:pPr algn="ctr"/>
            <a:r>
              <a:rPr lang="zh-TW" altLang="en-US" sz="1400" b="1" dirty="0">
                <a:latin typeface="微軟正黑體" panose="020B0604030504040204" pitchFamily="34" charset="-120"/>
                <a:ea typeface="微軟正黑體" panose="020B0604030504040204" pitchFamily="34" charset="-120"/>
              </a:rPr>
              <a:t>餐飲場所及其他欄位皆確認完</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點選儲存</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下一步</a:t>
            </a:r>
          </a:p>
        </p:txBody>
      </p:sp>
      <p:sp>
        <p:nvSpPr>
          <p:cNvPr id="19" name="橢圓 18">
            <a:extLst>
              <a:ext uri="{FF2B5EF4-FFF2-40B4-BE49-F238E27FC236}">
                <a16:creationId xmlns:a16="http://schemas.microsoft.com/office/drawing/2014/main" id="{5D01B66F-07E9-6B36-FD64-E574563BED7B}"/>
              </a:ext>
            </a:extLst>
          </p:cNvPr>
          <p:cNvSpPr/>
          <p:nvPr/>
        </p:nvSpPr>
        <p:spPr>
          <a:xfrm>
            <a:off x="6073775" y="9643911"/>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5</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1" name="投影片編號版面配置區 20">
            <a:extLst>
              <a:ext uri="{FF2B5EF4-FFF2-40B4-BE49-F238E27FC236}">
                <a16:creationId xmlns:a16="http://schemas.microsoft.com/office/drawing/2014/main" id="{BB638D91-C75A-0F54-21F2-CEBCD8E08497}"/>
              </a:ext>
            </a:extLst>
          </p:cNvPr>
          <p:cNvSpPr>
            <a:spLocks noGrp="1"/>
          </p:cNvSpPr>
          <p:nvPr>
            <p:ph type="sldNum" sz="quarter" idx="12"/>
          </p:nvPr>
        </p:nvSpPr>
        <p:spPr/>
        <p:txBody>
          <a:bodyPr/>
          <a:lstStyle/>
          <a:p>
            <a:fld id="{DB05DB88-E27D-46DF-A655-DCEAE3C81896}" type="slidenum">
              <a:rPr lang="zh-TW" altLang="en-US" smtClean="0"/>
              <a:t>5</a:t>
            </a:fld>
            <a:endParaRPr lang="zh-TW" altLang="en-US"/>
          </a:p>
        </p:txBody>
      </p:sp>
    </p:spTree>
    <p:extLst>
      <p:ext uri="{BB962C8B-B14F-4D97-AF65-F5344CB8AC3E}">
        <p14:creationId xmlns:p14="http://schemas.microsoft.com/office/powerpoint/2010/main" val="199568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3AA9-A06B-2D36-6DAD-50A38B323623}"/>
            </a:ext>
          </a:extLst>
        </p:cNvPr>
        <p:cNvGrpSpPr/>
        <p:nvPr/>
      </p:nvGrpSpPr>
      <p:grpSpPr>
        <a:xfrm>
          <a:off x="0" y="0"/>
          <a:ext cx="0" cy="0"/>
          <a:chOff x="0" y="0"/>
          <a:chExt cx="0" cy="0"/>
        </a:xfrm>
      </p:grpSpPr>
      <p:sp useBgFill="1">
        <p:nvSpPr>
          <p:cNvPr id="6" name="文字方塊 5">
            <a:extLst>
              <a:ext uri="{FF2B5EF4-FFF2-40B4-BE49-F238E27FC236}">
                <a16:creationId xmlns:a16="http://schemas.microsoft.com/office/drawing/2014/main" id="{6673433E-B5BF-8F4D-A8EC-488E09AE4803}"/>
              </a:ext>
            </a:extLst>
          </p:cNvPr>
          <p:cNvSpPr txBox="1"/>
          <p:nvPr/>
        </p:nvSpPr>
        <p:spPr>
          <a:xfrm>
            <a:off x="78825" y="1"/>
            <a:ext cx="7402024" cy="690061"/>
          </a:xfrm>
          <a:prstGeom prst="rect">
            <a:avLst/>
          </a:prstGeom>
        </p:spPr>
        <p:txBody>
          <a:bodyPr wrap="square">
            <a:spAutoFit/>
          </a:bodyPr>
          <a:lstStyle/>
          <a:p>
            <a:r>
              <a:rPr lang="zh-TW" altLang="en-US" sz="3884" b="1" dirty="0">
                <a:latin typeface="微軟正黑體" panose="020B0604030504040204" pitchFamily="34" charset="-120"/>
                <a:ea typeface="微軟正黑體" panose="020B0604030504040204" pitchFamily="34" charset="-120"/>
              </a:rPr>
              <a:t>步驟</a:t>
            </a:r>
            <a:r>
              <a:rPr lang="en-US" altLang="zh-TW" sz="3884" b="1" dirty="0">
                <a:latin typeface="微軟正黑體" panose="020B0604030504040204" pitchFamily="34" charset="-120"/>
                <a:ea typeface="微軟正黑體" panose="020B0604030504040204" pitchFamily="34" charset="-120"/>
              </a:rPr>
              <a:t>4-1</a:t>
            </a:r>
            <a:r>
              <a:rPr lang="zh-TW" altLang="en-US" sz="3884" b="1" dirty="0">
                <a:latin typeface="微軟正黑體" panose="020B0604030504040204" pitchFamily="34" charset="-120"/>
                <a:ea typeface="微軟正黑體" panose="020B0604030504040204" pitchFamily="34" charset="-120"/>
              </a:rPr>
              <a:t>：餐飲場所資料確認</a:t>
            </a:r>
          </a:p>
        </p:txBody>
      </p:sp>
      <p:pic>
        <p:nvPicPr>
          <p:cNvPr id="12" name="圖片 11">
            <a:extLst>
              <a:ext uri="{FF2B5EF4-FFF2-40B4-BE49-F238E27FC236}">
                <a16:creationId xmlns:a16="http://schemas.microsoft.com/office/drawing/2014/main" id="{AE6DFD28-3497-021D-D4DC-36AB3B73703D}"/>
              </a:ext>
            </a:extLst>
          </p:cNvPr>
          <p:cNvPicPr>
            <a:picLocks noChangeAspect="1"/>
          </p:cNvPicPr>
          <p:nvPr/>
        </p:nvPicPr>
        <p:blipFill>
          <a:blip r:embed="rId2"/>
          <a:srcRect l="118"/>
          <a:stretch/>
        </p:blipFill>
        <p:spPr>
          <a:xfrm>
            <a:off x="174777" y="697604"/>
            <a:ext cx="7218646" cy="8808919"/>
          </a:xfrm>
          <a:prstGeom prst="rect">
            <a:avLst/>
          </a:prstGeom>
        </p:spPr>
      </p:pic>
      <p:sp>
        <p:nvSpPr>
          <p:cNvPr id="17" name="矩形: 圓角 16">
            <a:extLst>
              <a:ext uri="{FF2B5EF4-FFF2-40B4-BE49-F238E27FC236}">
                <a16:creationId xmlns:a16="http://schemas.microsoft.com/office/drawing/2014/main" id="{3C92C041-A597-1617-4786-76739FFE3F30}"/>
              </a:ext>
            </a:extLst>
          </p:cNvPr>
          <p:cNvSpPr/>
          <p:nvPr/>
        </p:nvSpPr>
        <p:spPr>
          <a:xfrm>
            <a:off x="1805964" y="1459844"/>
            <a:ext cx="5485722" cy="4482337"/>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9" name="文字方塊 18">
            <a:extLst>
              <a:ext uri="{FF2B5EF4-FFF2-40B4-BE49-F238E27FC236}">
                <a16:creationId xmlns:a16="http://schemas.microsoft.com/office/drawing/2014/main" id="{21B0AD04-ADEC-77A2-26BA-74F66318B283}"/>
              </a:ext>
            </a:extLst>
          </p:cNvPr>
          <p:cNvSpPr txBox="1"/>
          <p:nvPr/>
        </p:nvSpPr>
        <p:spPr>
          <a:xfrm>
            <a:off x="4695054" y="3385811"/>
            <a:ext cx="2411166" cy="823436"/>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資料核對</a:t>
            </a:r>
            <a:endParaRPr lang="en-US" altLang="zh-TW" b="1" dirty="0">
              <a:solidFill>
                <a:srgbClr val="C00000"/>
              </a:solidFill>
              <a:latin typeface="微軟正黑體" panose="020B0604030504040204" pitchFamily="34" charset="-120"/>
              <a:ea typeface="微軟正黑體" panose="020B0604030504040204" pitchFamily="34" charset="-120"/>
            </a:endParaRPr>
          </a:p>
          <a:p>
            <a:r>
              <a:rPr lang="zh-TW" altLang="en-US" sz="1400" b="1" dirty="0">
                <a:latin typeface="微軟正黑體" panose="020B0604030504040204" pitchFamily="34" charset="-120"/>
                <a:ea typeface="微軟正黑體" panose="020B0604030504040204" pitchFamily="34" charset="-120"/>
              </a:rPr>
              <a:t>確認地址、電話及從業人員等資料是否正確。</a:t>
            </a:r>
            <a:endParaRPr lang="en-US" altLang="zh-TW" sz="1400" b="1" dirty="0">
              <a:latin typeface="微軟正黑體" panose="020B0604030504040204" pitchFamily="34" charset="-120"/>
              <a:ea typeface="微軟正黑體" panose="020B0604030504040204" pitchFamily="34" charset="-120"/>
            </a:endParaRPr>
          </a:p>
        </p:txBody>
      </p:sp>
      <p:sp>
        <p:nvSpPr>
          <p:cNvPr id="20" name="橢圓 19">
            <a:extLst>
              <a:ext uri="{FF2B5EF4-FFF2-40B4-BE49-F238E27FC236}">
                <a16:creationId xmlns:a16="http://schemas.microsoft.com/office/drawing/2014/main" id="{34591592-DABF-0D8A-C740-8A24AEA49894}"/>
              </a:ext>
            </a:extLst>
          </p:cNvPr>
          <p:cNvSpPr/>
          <p:nvPr/>
        </p:nvSpPr>
        <p:spPr>
          <a:xfrm>
            <a:off x="4559057" y="3246471"/>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 name="矩形: 圓角 1">
            <a:extLst>
              <a:ext uri="{FF2B5EF4-FFF2-40B4-BE49-F238E27FC236}">
                <a16:creationId xmlns:a16="http://schemas.microsoft.com/office/drawing/2014/main" id="{B05B270D-9EE9-BC26-110F-37CD442231D6}"/>
              </a:ext>
            </a:extLst>
          </p:cNvPr>
          <p:cNvSpPr/>
          <p:nvPr/>
        </p:nvSpPr>
        <p:spPr>
          <a:xfrm>
            <a:off x="1859763" y="6065955"/>
            <a:ext cx="2927573" cy="549305"/>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 name="＞形箭號 41">
            <a:extLst>
              <a:ext uri="{FF2B5EF4-FFF2-40B4-BE49-F238E27FC236}">
                <a16:creationId xmlns:a16="http://schemas.microsoft.com/office/drawing/2014/main" id="{CF59F811-B3CA-2040-60C5-8F70A0EFB7F5}"/>
              </a:ext>
            </a:extLst>
          </p:cNvPr>
          <p:cNvSpPr/>
          <p:nvPr/>
        </p:nvSpPr>
        <p:spPr>
          <a:xfrm>
            <a:off x="4883286" y="6131031"/>
            <a:ext cx="2222933" cy="4842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微軟正黑體" panose="020B0604030504040204" pitchFamily="34" charset="-120"/>
                <a:ea typeface="微軟正黑體" panose="020B0604030504040204" pitchFamily="34" charset="-120"/>
              </a:rPr>
              <a:t>新增欄位</a:t>
            </a:r>
            <a:endParaRPr lang="en-US" altLang="zh-TW" sz="1400" b="1" dirty="0">
              <a:solidFill>
                <a:schemeClr val="tx1"/>
              </a:solidFill>
              <a:latin typeface="微軟正黑體" panose="020B0604030504040204" pitchFamily="34" charset="-120"/>
              <a:ea typeface="微軟正黑體" panose="020B0604030504040204" pitchFamily="34" charset="-120"/>
            </a:endParaRPr>
          </a:p>
          <a:p>
            <a:r>
              <a:rPr lang="zh-TW" altLang="en-US" sz="1400" b="1" dirty="0">
                <a:solidFill>
                  <a:schemeClr val="tx1"/>
                </a:solidFill>
                <a:latin typeface="微軟正黑體" panose="020B0604030504040204" pitchFamily="34" charset="-120"/>
                <a:ea typeface="微軟正黑體" panose="020B0604030504040204" pitchFamily="34" charset="-120"/>
              </a:rPr>
              <a:t>可複選，依實際情況選擇</a:t>
            </a:r>
          </a:p>
        </p:txBody>
      </p:sp>
      <p:sp>
        <p:nvSpPr>
          <p:cNvPr id="4" name="橢圓 3">
            <a:extLst>
              <a:ext uri="{FF2B5EF4-FFF2-40B4-BE49-F238E27FC236}">
                <a16:creationId xmlns:a16="http://schemas.microsoft.com/office/drawing/2014/main" id="{C1AB213A-F523-A8C1-E9BA-50AA2EB33A55}"/>
              </a:ext>
            </a:extLst>
          </p:cNvPr>
          <p:cNvSpPr/>
          <p:nvPr/>
        </p:nvSpPr>
        <p:spPr>
          <a:xfrm>
            <a:off x="4695052" y="6131031"/>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8" name="矩形: 圓角 7">
            <a:extLst>
              <a:ext uri="{FF2B5EF4-FFF2-40B4-BE49-F238E27FC236}">
                <a16:creationId xmlns:a16="http://schemas.microsoft.com/office/drawing/2014/main" id="{4B0DF016-FC60-71A8-3FE1-98F18344C996}"/>
              </a:ext>
            </a:extLst>
          </p:cNvPr>
          <p:cNvSpPr/>
          <p:nvPr/>
        </p:nvSpPr>
        <p:spPr>
          <a:xfrm>
            <a:off x="1781629" y="8402178"/>
            <a:ext cx="5489496" cy="603619"/>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6" name="＞形箭號 41">
            <a:extLst>
              <a:ext uri="{FF2B5EF4-FFF2-40B4-BE49-F238E27FC236}">
                <a16:creationId xmlns:a16="http://schemas.microsoft.com/office/drawing/2014/main" id="{C836491E-E05B-2B90-DA48-67A3641A1207}"/>
              </a:ext>
            </a:extLst>
          </p:cNvPr>
          <p:cNvSpPr/>
          <p:nvPr/>
        </p:nvSpPr>
        <p:spPr>
          <a:xfrm>
            <a:off x="1760917" y="9062183"/>
            <a:ext cx="1731064" cy="34946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微軟正黑體" panose="020B0604030504040204" pitchFamily="34" charset="-120"/>
                <a:ea typeface="微軟正黑體" panose="020B0604030504040204" pitchFamily="34" charset="-120"/>
              </a:rPr>
              <a:t>確認是否需要修改</a:t>
            </a:r>
          </a:p>
        </p:txBody>
      </p:sp>
      <p:sp>
        <p:nvSpPr>
          <p:cNvPr id="9" name="橢圓 8">
            <a:extLst>
              <a:ext uri="{FF2B5EF4-FFF2-40B4-BE49-F238E27FC236}">
                <a16:creationId xmlns:a16="http://schemas.microsoft.com/office/drawing/2014/main" id="{4E372B73-87BF-DA2F-B0EC-FECA4BD141A9}"/>
              </a:ext>
            </a:extLst>
          </p:cNvPr>
          <p:cNvSpPr/>
          <p:nvPr/>
        </p:nvSpPr>
        <p:spPr>
          <a:xfrm>
            <a:off x="1638617" y="8897995"/>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18" name="矩形: 圓角 17">
            <a:extLst>
              <a:ext uri="{FF2B5EF4-FFF2-40B4-BE49-F238E27FC236}">
                <a16:creationId xmlns:a16="http://schemas.microsoft.com/office/drawing/2014/main" id="{8394966E-5977-F160-FD7B-DB409103E98E}"/>
              </a:ext>
            </a:extLst>
          </p:cNvPr>
          <p:cNvSpPr/>
          <p:nvPr/>
        </p:nvSpPr>
        <p:spPr>
          <a:xfrm>
            <a:off x="1805964" y="6704425"/>
            <a:ext cx="5465161" cy="1602877"/>
          </a:xfrm>
          <a:prstGeom prst="roundRect">
            <a:avLst>
              <a:gd name="adj" fmla="val 2714"/>
            </a:avLst>
          </a:prstGeom>
          <a:noFill/>
          <a:ln w="28575">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3" name="＞形箭號 41">
            <a:extLst>
              <a:ext uri="{FF2B5EF4-FFF2-40B4-BE49-F238E27FC236}">
                <a16:creationId xmlns:a16="http://schemas.microsoft.com/office/drawing/2014/main" id="{3C0E705A-A66C-DACA-51C7-C72A7907FFF4}"/>
              </a:ext>
            </a:extLst>
          </p:cNvPr>
          <p:cNvSpPr/>
          <p:nvPr/>
        </p:nvSpPr>
        <p:spPr>
          <a:xfrm>
            <a:off x="702015" y="9749029"/>
            <a:ext cx="2681265" cy="648899"/>
          </a:xfrm>
          <a:prstGeom prst="roundRect">
            <a:avLst/>
          </a:prstGeom>
          <a:solidFill>
            <a:srgbClr val="FF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727" b="1" dirty="0">
                <a:solidFill>
                  <a:schemeClr val="tx1"/>
                </a:solidFill>
                <a:latin typeface="微軟正黑體" panose="020B0604030504040204" pitchFamily="34" charset="-120"/>
                <a:ea typeface="微軟正黑體" panose="020B0604030504040204" pitchFamily="34" charset="-120"/>
              </a:rPr>
              <a:t>新增欄位：技術證照人員</a:t>
            </a:r>
            <a:endParaRPr lang="en-US" altLang="zh-TW" sz="1727" b="1" dirty="0">
              <a:solidFill>
                <a:schemeClr val="tx1"/>
              </a:solidFill>
              <a:latin typeface="微軟正黑體" panose="020B0604030504040204" pitchFamily="34" charset="-120"/>
              <a:ea typeface="微軟正黑體" panose="020B0604030504040204" pitchFamily="34" charset="-120"/>
            </a:endParaRPr>
          </a:p>
          <a:p>
            <a:r>
              <a:rPr lang="zh-TW" altLang="en-US" sz="1727" b="1" dirty="0">
                <a:solidFill>
                  <a:schemeClr val="tx1"/>
                </a:solidFill>
                <a:latin typeface="微軟正黑體" panose="020B0604030504040204" pitchFamily="34" charset="-120"/>
                <a:ea typeface="微軟正黑體" panose="020B0604030504040204" pitchFamily="34" charset="-120"/>
              </a:rPr>
              <a:t>說明畫面，續下頁</a:t>
            </a:r>
          </a:p>
        </p:txBody>
      </p:sp>
      <p:sp>
        <p:nvSpPr>
          <p:cNvPr id="24" name="橢圓 23">
            <a:extLst>
              <a:ext uri="{FF2B5EF4-FFF2-40B4-BE49-F238E27FC236}">
                <a16:creationId xmlns:a16="http://schemas.microsoft.com/office/drawing/2014/main" id="{9C9FB47C-AD81-996F-FFBD-99C852A27899}"/>
              </a:ext>
            </a:extLst>
          </p:cNvPr>
          <p:cNvSpPr/>
          <p:nvPr/>
        </p:nvSpPr>
        <p:spPr>
          <a:xfrm>
            <a:off x="1669968" y="6643453"/>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4</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5" name="橢圓 24">
            <a:extLst>
              <a:ext uri="{FF2B5EF4-FFF2-40B4-BE49-F238E27FC236}">
                <a16:creationId xmlns:a16="http://schemas.microsoft.com/office/drawing/2014/main" id="{445395B0-CC3F-FCE1-FF6D-35735D3CB70C}"/>
              </a:ext>
            </a:extLst>
          </p:cNvPr>
          <p:cNvSpPr/>
          <p:nvPr/>
        </p:nvSpPr>
        <p:spPr>
          <a:xfrm>
            <a:off x="609106" y="9556731"/>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4</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cxnSp>
        <p:nvCxnSpPr>
          <p:cNvPr id="22" name="接點: 肘形 21">
            <a:extLst>
              <a:ext uri="{FF2B5EF4-FFF2-40B4-BE49-F238E27FC236}">
                <a16:creationId xmlns:a16="http://schemas.microsoft.com/office/drawing/2014/main" id="{9B3DCA72-5488-669F-17EA-292E73037268}"/>
              </a:ext>
            </a:extLst>
          </p:cNvPr>
          <p:cNvCxnSpPr>
            <a:cxnSpLocks/>
          </p:cNvCxnSpPr>
          <p:nvPr/>
        </p:nvCxnSpPr>
        <p:spPr>
          <a:xfrm rot="10800000" flipV="1">
            <a:off x="1068578" y="7457674"/>
            <a:ext cx="737386" cy="2302063"/>
          </a:xfrm>
          <a:prstGeom prst="bentConnector2">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7" name="矩形: 圓角 26">
            <a:extLst>
              <a:ext uri="{FF2B5EF4-FFF2-40B4-BE49-F238E27FC236}">
                <a16:creationId xmlns:a16="http://schemas.microsoft.com/office/drawing/2014/main" id="{8A01E6B1-A642-24D3-CA29-6CFB9EE58414}"/>
              </a:ext>
            </a:extLst>
          </p:cNvPr>
          <p:cNvSpPr/>
          <p:nvPr/>
        </p:nvSpPr>
        <p:spPr>
          <a:xfrm>
            <a:off x="5649068" y="9169984"/>
            <a:ext cx="842029" cy="333021"/>
          </a:xfrm>
          <a:prstGeom prst="roundRect">
            <a:avLst>
              <a:gd name="adj" fmla="val 2714"/>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8" name="文字方塊 27">
            <a:extLst>
              <a:ext uri="{FF2B5EF4-FFF2-40B4-BE49-F238E27FC236}">
                <a16:creationId xmlns:a16="http://schemas.microsoft.com/office/drawing/2014/main" id="{ADD149DE-A7E6-2DF5-6B9D-1F20992B4A2C}"/>
              </a:ext>
            </a:extLst>
          </p:cNvPr>
          <p:cNvSpPr txBox="1"/>
          <p:nvPr/>
        </p:nvSpPr>
        <p:spPr>
          <a:xfrm>
            <a:off x="5016103" y="9538733"/>
            <a:ext cx="2194322" cy="556171"/>
          </a:xfrm>
          <a:prstGeom prst="roundRect">
            <a:avLst/>
          </a:prstGeom>
          <a:solidFill>
            <a:schemeClr val="accent2">
              <a:lumMod val="20000"/>
              <a:lumOff val="80000"/>
            </a:schemeClr>
          </a:solidFill>
        </p:spPr>
        <p:txBody>
          <a:bodyPr wrap="square" rtlCol="0" anchor="ctr" anchorCtr="0">
            <a:noAutofit/>
          </a:bodyPr>
          <a:lstStyle/>
          <a:p>
            <a:pPr algn="ctr"/>
            <a:r>
              <a:rPr lang="zh-TW" altLang="en-US" sz="1400" b="1" dirty="0">
                <a:latin typeface="微軟正黑體" panose="020B0604030504040204" pitchFamily="34" charset="-120"/>
                <a:ea typeface="微軟正黑體" panose="020B0604030504040204" pitchFamily="34" charset="-120"/>
              </a:rPr>
              <a:t>原本資料及新增欄位皆確認完，點選儲存場所資料</a:t>
            </a:r>
          </a:p>
        </p:txBody>
      </p:sp>
      <p:sp>
        <p:nvSpPr>
          <p:cNvPr id="29" name="橢圓 28">
            <a:extLst>
              <a:ext uri="{FF2B5EF4-FFF2-40B4-BE49-F238E27FC236}">
                <a16:creationId xmlns:a16="http://schemas.microsoft.com/office/drawing/2014/main" id="{94663451-7C2E-5A49-0801-231412F56CBD}"/>
              </a:ext>
            </a:extLst>
          </p:cNvPr>
          <p:cNvSpPr/>
          <p:nvPr/>
        </p:nvSpPr>
        <p:spPr>
          <a:xfrm>
            <a:off x="5502275" y="9013339"/>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5</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7" name="投影片編號版面配置區 6">
            <a:extLst>
              <a:ext uri="{FF2B5EF4-FFF2-40B4-BE49-F238E27FC236}">
                <a16:creationId xmlns:a16="http://schemas.microsoft.com/office/drawing/2014/main" id="{2CBC46B9-7F10-40CD-6902-B59346200C25}"/>
              </a:ext>
            </a:extLst>
          </p:cNvPr>
          <p:cNvSpPr>
            <a:spLocks noGrp="1"/>
          </p:cNvSpPr>
          <p:nvPr>
            <p:ph type="sldNum" sz="quarter" idx="12"/>
          </p:nvPr>
        </p:nvSpPr>
        <p:spPr/>
        <p:txBody>
          <a:bodyPr/>
          <a:lstStyle/>
          <a:p>
            <a:fld id="{DB05DB88-E27D-46DF-A655-DCEAE3C81896}" type="slidenum">
              <a:rPr lang="zh-TW" altLang="en-US" smtClean="0"/>
              <a:t>6</a:t>
            </a:fld>
            <a:endParaRPr lang="zh-TW" altLang="en-US"/>
          </a:p>
        </p:txBody>
      </p:sp>
    </p:spTree>
    <p:extLst>
      <p:ext uri="{BB962C8B-B14F-4D97-AF65-F5344CB8AC3E}">
        <p14:creationId xmlns:p14="http://schemas.microsoft.com/office/powerpoint/2010/main" val="37146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文字方塊 4">
            <a:extLst>
              <a:ext uri="{FF2B5EF4-FFF2-40B4-BE49-F238E27FC236}">
                <a16:creationId xmlns:a16="http://schemas.microsoft.com/office/drawing/2014/main" id="{B6FBB439-3193-9254-1C1A-B044AFF75BA9}"/>
              </a:ext>
            </a:extLst>
          </p:cNvPr>
          <p:cNvSpPr txBox="1"/>
          <p:nvPr/>
        </p:nvSpPr>
        <p:spPr>
          <a:xfrm>
            <a:off x="78825" y="1"/>
            <a:ext cx="7402024" cy="623889"/>
          </a:xfrm>
          <a:prstGeom prst="rect">
            <a:avLst/>
          </a:prstGeom>
        </p:spPr>
        <p:txBody>
          <a:bodyPr wrap="square">
            <a:spAutoFit/>
          </a:bodyPr>
          <a:lstStyle/>
          <a:p>
            <a:r>
              <a:rPr lang="zh-TW" altLang="en-US" sz="3454" b="1" dirty="0">
                <a:latin typeface="微軟正黑體" panose="020B0604030504040204" pitchFamily="34" charset="-120"/>
                <a:ea typeface="微軟正黑體" panose="020B0604030504040204" pitchFamily="34" charset="-120"/>
              </a:rPr>
              <a:t>步驟</a:t>
            </a:r>
            <a:r>
              <a:rPr lang="en-US" altLang="zh-TW" sz="3454" b="1" dirty="0">
                <a:latin typeface="微軟正黑體" panose="020B0604030504040204" pitchFamily="34" charset="-120"/>
                <a:ea typeface="微軟正黑體" panose="020B0604030504040204" pitchFamily="34" charset="-120"/>
              </a:rPr>
              <a:t>4-1</a:t>
            </a:r>
            <a:r>
              <a:rPr lang="zh-TW" altLang="en-US" sz="3454" b="1" dirty="0">
                <a:latin typeface="微軟正黑體" panose="020B0604030504040204" pitchFamily="34" charset="-120"/>
                <a:ea typeface="微軟正黑體" panose="020B0604030504040204" pitchFamily="34" charset="-120"/>
              </a:rPr>
              <a:t>：餐飲業技術證照人員說明</a:t>
            </a:r>
          </a:p>
        </p:txBody>
      </p:sp>
      <p:pic>
        <p:nvPicPr>
          <p:cNvPr id="8" name="圖片 7">
            <a:extLst>
              <a:ext uri="{FF2B5EF4-FFF2-40B4-BE49-F238E27FC236}">
                <a16:creationId xmlns:a16="http://schemas.microsoft.com/office/drawing/2014/main" id="{4EBB60DB-142A-8FB3-73BA-0CFC68F2DB6A}"/>
              </a:ext>
            </a:extLst>
          </p:cNvPr>
          <p:cNvPicPr>
            <a:picLocks noChangeAspect="1"/>
          </p:cNvPicPr>
          <p:nvPr/>
        </p:nvPicPr>
        <p:blipFill>
          <a:blip r:embed="rId2"/>
          <a:srcRect l="15798" t="31950" r="28516" b="28511"/>
          <a:stretch/>
        </p:blipFill>
        <p:spPr>
          <a:xfrm>
            <a:off x="166252" y="646589"/>
            <a:ext cx="7227173" cy="2886510"/>
          </a:xfrm>
          <a:prstGeom prst="rect">
            <a:avLst/>
          </a:prstGeom>
        </p:spPr>
      </p:pic>
      <p:pic>
        <p:nvPicPr>
          <p:cNvPr id="10" name="圖片 9">
            <a:extLst>
              <a:ext uri="{FF2B5EF4-FFF2-40B4-BE49-F238E27FC236}">
                <a16:creationId xmlns:a16="http://schemas.microsoft.com/office/drawing/2014/main" id="{41041768-4599-C860-9237-FEB71E572621}"/>
              </a:ext>
            </a:extLst>
          </p:cNvPr>
          <p:cNvPicPr>
            <a:picLocks noChangeAspect="1"/>
          </p:cNvPicPr>
          <p:nvPr/>
        </p:nvPicPr>
        <p:blipFill>
          <a:blip r:embed="rId3"/>
          <a:srcRect l="16688" t="17018" r="29334" b="13617"/>
          <a:stretch/>
        </p:blipFill>
        <p:spPr>
          <a:xfrm>
            <a:off x="3808213" y="3443797"/>
            <a:ext cx="3600000" cy="2602200"/>
          </a:xfrm>
          <a:prstGeom prst="rect">
            <a:avLst/>
          </a:prstGeom>
          <a:ln>
            <a:solidFill>
              <a:schemeClr val="tx1"/>
            </a:solidFill>
          </a:ln>
        </p:spPr>
      </p:pic>
      <p:sp>
        <p:nvSpPr>
          <p:cNvPr id="11" name="矩形: 圓角 10">
            <a:extLst>
              <a:ext uri="{FF2B5EF4-FFF2-40B4-BE49-F238E27FC236}">
                <a16:creationId xmlns:a16="http://schemas.microsoft.com/office/drawing/2014/main" id="{6F1362B5-E886-3AE4-8EDE-0559A137A0CA}"/>
              </a:ext>
            </a:extLst>
          </p:cNvPr>
          <p:cNvSpPr/>
          <p:nvPr/>
        </p:nvSpPr>
        <p:spPr>
          <a:xfrm>
            <a:off x="1414899" y="615332"/>
            <a:ext cx="4560331" cy="691626"/>
          </a:xfrm>
          <a:prstGeom prst="roundRect">
            <a:avLst>
              <a:gd name="adj" fmla="val 2714"/>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2" name="矩形: 圓角 11">
            <a:extLst>
              <a:ext uri="{FF2B5EF4-FFF2-40B4-BE49-F238E27FC236}">
                <a16:creationId xmlns:a16="http://schemas.microsoft.com/office/drawing/2014/main" id="{F72DFCB8-A862-BF74-51EF-7C90D351158E}"/>
              </a:ext>
            </a:extLst>
          </p:cNvPr>
          <p:cNvSpPr/>
          <p:nvPr/>
        </p:nvSpPr>
        <p:spPr>
          <a:xfrm>
            <a:off x="1414900" y="1388020"/>
            <a:ext cx="983244" cy="373264"/>
          </a:xfrm>
          <a:prstGeom prst="roundRect">
            <a:avLst>
              <a:gd name="adj" fmla="val 2714"/>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cxnSp>
        <p:nvCxnSpPr>
          <p:cNvPr id="14" name="接點: 肘形 13">
            <a:extLst>
              <a:ext uri="{FF2B5EF4-FFF2-40B4-BE49-F238E27FC236}">
                <a16:creationId xmlns:a16="http://schemas.microsoft.com/office/drawing/2014/main" id="{99127140-85D5-EB28-054B-FF2E9C7FD0EC}"/>
              </a:ext>
            </a:extLst>
          </p:cNvPr>
          <p:cNvCxnSpPr>
            <a:cxnSpLocks/>
          </p:cNvCxnSpPr>
          <p:nvPr/>
        </p:nvCxnSpPr>
        <p:spPr>
          <a:xfrm rot="5400000">
            <a:off x="-564236" y="1457291"/>
            <a:ext cx="2694837" cy="1263439"/>
          </a:xfrm>
          <a:prstGeom prst="bentConnector3">
            <a:avLst>
              <a:gd name="adj1" fmla="val -544"/>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矩形: 圓角 18">
            <a:extLst>
              <a:ext uri="{FF2B5EF4-FFF2-40B4-BE49-F238E27FC236}">
                <a16:creationId xmlns:a16="http://schemas.microsoft.com/office/drawing/2014/main" id="{BA22C264-796C-B445-E7EC-F82521EA099C}"/>
              </a:ext>
            </a:extLst>
          </p:cNvPr>
          <p:cNvSpPr/>
          <p:nvPr/>
        </p:nvSpPr>
        <p:spPr>
          <a:xfrm>
            <a:off x="6076950" y="2257970"/>
            <a:ext cx="577850" cy="353494"/>
          </a:xfrm>
          <a:prstGeom prst="roundRect">
            <a:avLst>
              <a:gd name="adj" fmla="val 2714"/>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0" name="矩形: 圓角 19">
            <a:extLst>
              <a:ext uri="{FF2B5EF4-FFF2-40B4-BE49-F238E27FC236}">
                <a16:creationId xmlns:a16="http://schemas.microsoft.com/office/drawing/2014/main" id="{FBEFE067-3213-80B4-C7E2-205CD7839DCE}"/>
              </a:ext>
            </a:extLst>
          </p:cNvPr>
          <p:cNvSpPr/>
          <p:nvPr/>
        </p:nvSpPr>
        <p:spPr>
          <a:xfrm>
            <a:off x="6076950" y="2815281"/>
            <a:ext cx="577850" cy="353494"/>
          </a:xfrm>
          <a:prstGeom prst="roundRect">
            <a:avLst>
              <a:gd name="adj" fmla="val 2714"/>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cxnSp>
        <p:nvCxnSpPr>
          <p:cNvPr id="21" name="接點: 肘形 20">
            <a:extLst>
              <a:ext uri="{FF2B5EF4-FFF2-40B4-BE49-F238E27FC236}">
                <a16:creationId xmlns:a16="http://schemas.microsoft.com/office/drawing/2014/main" id="{4DC0B750-59AE-5839-3E3B-3C180ECED187}"/>
              </a:ext>
            </a:extLst>
          </p:cNvPr>
          <p:cNvCxnSpPr>
            <a:cxnSpLocks/>
          </p:cNvCxnSpPr>
          <p:nvPr/>
        </p:nvCxnSpPr>
        <p:spPr>
          <a:xfrm rot="10800000" flipV="1">
            <a:off x="4781551" y="2379890"/>
            <a:ext cx="1295407" cy="1047547"/>
          </a:xfrm>
          <a:prstGeom prst="bentConnector3">
            <a:avLst>
              <a:gd name="adj1" fmla="val 100000"/>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接點 29">
            <a:extLst>
              <a:ext uri="{FF2B5EF4-FFF2-40B4-BE49-F238E27FC236}">
                <a16:creationId xmlns:a16="http://schemas.microsoft.com/office/drawing/2014/main" id="{71AD9045-39A0-C402-38A4-0E7FFCFD77D6}"/>
              </a:ext>
            </a:extLst>
          </p:cNvPr>
          <p:cNvCxnSpPr>
            <a:cxnSpLocks/>
            <a:stCxn id="20" idx="1"/>
          </p:cNvCxnSpPr>
          <p:nvPr/>
        </p:nvCxnSpPr>
        <p:spPr>
          <a:xfrm flipH="1">
            <a:off x="4781551" y="2992028"/>
            <a:ext cx="1295399" cy="0"/>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31" name="矩形: 圓角 30">
            <a:extLst>
              <a:ext uri="{FF2B5EF4-FFF2-40B4-BE49-F238E27FC236}">
                <a16:creationId xmlns:a16="http://schemas.microsoft.com/office/drawing/2014/main" id="{898EA984-242C-C9AF-172A-B2D0C21132A2}"/>
              </a:ext>
            </a:extLst>
          </p:cNvPr>
          <p:cNvSpPr/>
          <p:nvPr/>
        </p:nvSpPr>
        <p:spPr>
          <a:xfrm>
            <a:off x="4537665" y="3898627"/>
            <a:ext cx="2603499" cy="186690"/>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2" name="矩形: 圓角 31">
            <a:extLst>
              <a:ext uri="{FF2B5EF4-FFF2-40B4-BE49-F238E27FC236}">
                <a16:creationId xmlns:a16="http://schemas.microsoft.com/office/drawing/2014/main" id="{2424F02B-F0AC-3C99-DB29-2B682EA04D31}"/>
              </a:ext>
            </a:extLst>
          </p:cNvPr>
          <p:cNvSpPr/>
          <p:nvPr/>
        </p:nvSpPr>
        <p:spPr>
          <a:xfrm>
            <a:off x="4597400" y="4393928"/>
            <a:ext cx="2603499" cy="111541"/>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3" name="矩形: 圓角 32">
            <a:extLst>
              <a:ext uri="{FF2B5EF4-FFF2-40B4-BE49-F238E27FC236}">
                <a16:creationId xmlns:a16="http://schemas.microsoft.com/office/drawing/2014/main" id="{27FF17F4-76EA-96F0-3949-03FCFA39DD39}"/>
              </a:ext>
            </a:extLst>
          </p:cNvPr>
          <p:cNvSpPr/>
          <p:nvPr/>
        </p:nvSpPr>
        <p:spPr>
          <a:xfrm>
            <a:off x="4467861" y="4567699"/>
            <a:ext cx="915670" cy="157699"/>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4" name="矩形: 圓角 33">
            <a:extLst>
              <a:ext uri="{FF2B5EF4-FFF2-40B4-BE49-F238E27FC236}">
                <a16:creationId xmlns:a16="http://schemas.microsoft.com/office/drawing/2014/main" id="{2A691877-2C1C-1308-9E45-BD324AE1663C}"/>
              </a:ext>
            </a:extLst>
          </p:cNvPr>
          <p:cNvSpPr/>
          <p:nvPr/>
        </p:nvSpPr>
        <p:spPr>
          <a:xfrm>
            <a:off x="5660389" y="4728067"/>
            <a:ext cx="229869" cy="157699"/>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5" name="＞形箭號 41">
            <a:extLst>
              <a:ext uri="{FF2B5EF4-FFF2-40B4-BE49-F238E27FC236}">
                <a16:creationId xmlns:a16="http://schemas.microsoft.com/office/drawing/2014/main" id="{DBD95086-FBA7-1369-8FDF-AC1698188886}"/>
              </a:ext>
            </a:extLst>
          </p:cNvPr>
          <p:cNvSpPr/>
          <p:nvPr/>
        </p:nvSpPr>
        <p:spPr>
          <a:xfrm>
            <a:off x="6026356" y="621397"/>
            <a:ext cx="1381857" cy="884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微軟正黑體" panose="020B0604030504040204" pitchFamily="34" charset="-120"/>
                <a:ea typeface="微軟正黑體" panose="020B0604030504040204" pitchFamily="34" charset="-120"/>
              </a:rPr>
              <a:t>依法規說明選擇業別，並填寫人員數</a:t>
            </a:r>
          </a:p>
        </p:txBody>
      </p:sp>
      <p:sp>
        <p:nvSpPr>
          <p:cNvPr id="36" name="橢圓 35">
            <a:extLst>
              <a:ext uri="{FF2B5EF4-FFF2-40B4-BE49-F238E27FC236}">
                <a16:creationId xmlns:a16="http://schemas.microsoft.com/office/drawing/2014/main" id="{D2BE5613-674E-946A-8A90-93FCA275F43F}"/>
              </a:ext>
            </a:extLst>
          </p:cNvPr>
          <p:cNvSpPr/>
          <p:nvPr/>
        </p:nvSpPr>
        <p:spPr>
          <a:xfrm>
            <a:off x="5872786" y="563600"/>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8" name="橢圓 37">
            <a:extLst>
              <a:ext uri="{FF2B5EF4-FFF2-40B4-BE49-F238E27FC236}">
                <a16:creationId xmlns:a16="http://schemas.microsoft.com/office/drawing/2014/main" id="{58880A49-1C62-CF4A-9422-402F01FEB111}"/>
              </a:ext>
            </a:extLst>
          </p:cNvPr>
          <p:cNvSpPr/>
          <p:nvPr/>
        </p:nvSpPr>
        <p:spPr>
          <a:xfrm>
            <a:off x="2449270" y="1453802"/>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9" name="＞形箭號 41">
            <a:extLst>
              <a:ext uri="{FF2B5EF4-FFF2-40B4-BE49-F238E27FC236}">
                <a16:creationId xmlns:a16="http://schemas.microsoft.com/office/drawing/2014/main" id="{372DCAE8-6F80-ED43-316B-CB6CF90E0E6E}"/>
              </a:ext>
            </a:extLst>
          </p:cNvPr>
          <p:cNvSpPr/>
          <p:nvPr/>
        </p:nvSpPr>
        <p:spPr>
          <a:xfrm>
            <a:off x="2772386" y="1426882"/>
            <a:ext cx="2888005" cy="3190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微軟正黑體" panose="020B0604030504040204" pitchFamily="34" charset="-120"/>
                <a:ea typeface="微軟正黑體" panose="020B0604030504040204" pitchFamily="34" charset="-120"/>
              </a:rPr>
              <a:t>依法規說明選擇是否為應設置類別</a:t>
            </a:r>
          </a:p>
        </p:txBody>
      </p:sp>
      <p:sp>
        <p:nvSpPr>
          <p:cNvPr id="40" name="＞形箭號 41">
            <a:extLst>
              <a:ext uri="{FF2B5EF4-FFF2-40B4-BE49-F238E27FC236}">
                <a16:creationId xmlns:a16="http://schemas.microsoft.com/office/drawing/2014/main" id="{15C40A31-E10C-E45E-EAB0-7192D15D7239}"/>
              </a:ext>
            </a:extLst>
          </p:cNvPr>
          <p:cNvSpPr/>
          <p:nvPr/>
        </p:nvSpPr>
        <p:spPr>
          <a:xfrm>
            <a:off x="4117569" y="2020287"/>
            <a:ext cx="1857661" cy="3190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依證照類別新增資料</a:t>
            </a:r>
          </a:p>
        </p:txBody>
      </p:sp>
      <p:sp>
        <p:nvSpPr>
          <p:cNvPr id="41" name="橢圓 40">
            <a:extLst>
              <a:ext uri="{FF2B5EF4-FFF2-40B4-BE49-F238E27FC236}">
                <a16:creationId xmlns:a16="http://schemas.microsoft.com/office/drawing/2014/main" id="{A175FE27-A55A-501F-B678-93E2FB31B3C1}"/>
              </a:ext>
            </a:extLst>
          </p:cNvPr>
          <p:cNvSpPr/>
          <p:nvPr/>
        </p:nvSpPr>
        <p:spPr>
          <a:xfrm>
            <a:off x="5936557" y="2005993"/>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42" name="橢圓 41">
            <a:extLst>
              <a:ext uri="{FF2B5EF4-FFF2-40B4-BE49-F238E27FC236}">
                <a16:creationId xmlns:a16="http://schemas.microsoft.com/office/drawing/2014/main" id="{AE6EDE71-5ECD-E2A4-13BA-1CCF8B1B2CFE}"/>
              </a:ext>
            </a:extLst>
          </p:cNvPr>
          <p:cNvSpPr/>
          <p:nvPr/>
        </p:nvSpPr>
        <p:spPr>
          <a:xfrm>
            <a:off x="4925696" y="3233642"/>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48" name="矩形: 圓角 47">
            <a:extLst>
              <a:ext uri="{FF2B5EF4-FFF2-40B4-BE49-F238E27FC236}">
                <a16:creationId xmlns:a16="http://schemas.microsoft.com/office/drawing/2014/main" id="{C43EFF05-72B3-8E4A-B66F-B11CE4A3E466}"/>
              </a:ext>
            </a:extLst>
          </p:cNvPr>
          <p:cNvSpPr/>
          <p:nvPr/>
        </p:nvSpPr>
        <p:spPr>
          <a:xfrm>
            <a:off x="4588508" y="5247645"/>
            <a:ext cx="2603499" cy="157699"/>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49" name="矩形: 圓角 48">
            <a:extLst>
              <a:ext uri="{FF2B5EF4-FFF2-40B4-BE49-F238E27FC236}">
                <a16:creationId xmlns:a16="http://schemas.microsoft.com/office/drawing/2014/main" id="{0AD5C71D-AE48-D58F-5480-79ABF1BA2045}"/>
              </a:ext>
            </a:extLst>
          </p:cNvPr>
          <p:cNvSpPr/>
          <p:nvPr/>
        </p:nvSpPr>
        <p:spPr>
          <a:xfrm>
            <a:off x="4579201" y="5711452"/>
            <a:ext cx="2603499" cy="111541"/>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51" name="矩形: 圓角 50">
            <a:extLst>
              <a:ext uri="{FF2B5EF4-FFF2-40B4-BE49-F238E27FC236}">
                <a16:creationId xmlns:a16="http://schemas.microsoft.com/office/drawing/2014/main" id="{C8DCC9DA-FC5E-187A-D947-67A1995FA704}"/>
              </a:ext>
            </a:extLst>
          </p:cNvPr>
          <p:cNvSpPr/>
          <p:nvPr/>
        </p:nvSpPr>
        <p:spPr>
          <a:xfrm>
            <a:off x="5660388" y="5854251"/>
            <a:ext cx="229869" cy="142875"/>
          </a:xfrm>
          <a:prstGeom prst="roundRect">
            <a:avLst>
              <a:gd name="adj" fmla="val 2714"/>
            </a:avLst>
          </a:prstGeom>
          <a:noFill/>
          <a:ln w="127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graphicFrame>
        <p:nvGraphicFramePr>
          <p:cNvPr id="2" name="表格 1">
            <a:extLst>
              <a:ext uri="{FF2B5EF4-FFF2-40B4-BE49-F238E27FC236}">
                <a16:creationId xmlns:a16="http://schemas.microsoft.com/office/drawing/2014/main" id="{A452D03A-2672-A96B-1A0F-68DFB2BCB552}"/>
              </a:ext>
            </a:extLst>
          </p:cNvPr>
          <p:cNvGraphicFramePr>
            <a:graphicFrameLocks noGrp="1"/>
          </p:cNvGraphicFramePr>
          <p:nvPr>
            <p:extLst>
              <p:ext uri="{D42A27DB-BD31-4B8C-83A1-F6EECF244321}">
                <p14:modId xmlns:p14="http://schemas.microsoft.com/office/powerpoint/2010/main" val="2575623895"/>
              </p:ext>
            </p:extLst>
          </p:nvPr>
        </p:nvGraphicFramePr>
        <p:xfrm>
          <a:off x="219649" y="6185731"/>
          <a:ext cx="7120375" cy="4351311"/>
        </p:xfrm>
        <a:graphic>
          <a:graphicData uri="http://schemas.openxmlformats.org/drawingml/2006/table">
            <a:tbl>
              <a:tblPr firstRow="1" bandRow="1">
                <a:tableStyleId>{00A15C55-8517-42AA-B614-E9B94910E393}</a:tableStyleId>
              </a:tblPr>
              <a:tblGrid>
                <a:gridCol w="798723">
                  <a:extLst>
                    <a:ext uri="{9D8B030D-6E8A-4147-A177-3AD203B41FA5}">
                      <a16:colId xmlns:a16="http://schemas.microsoft.com/office/drawing/2014/main" val="1353588790"/>
                    </a:ext>
                  </a:extLst>
                </a:gridCol>
                <a:gridCol w="1721856">
                  <a:extLst>
                    <a:ext uri="{9D8B030D-6E8A-4147-A177-3AD203B41FA5}">
                      <a16:colId xmlns:a16="http://schemas.microsoft.com/office/drawing/2014/main" val="4171051616"/>
                    </a:ext>
                  </a:extLst>
                </a:gridCol>
                <a:gridCol w="530518">
                  <a:extLst>
                    <a:ext uri="{9D8B030D-6E8A-4147-A177-3AD203B41FA5}">
                      <a16:colId xmlns:a16="http://schemas.microsoft.com/office/drawing/2014/main" val="1509019119"/>
                    </a:ext>
                  </a:extLst>
                </a:gridCol>
                <a:gridCol w="4069278">
                  <a:extLst>
                    <a:ext uri="{9D8B030D-6E8A-4147-A177-3AD203B41FA5}">
                      <a16:colId xmlns:a16="http://schemas.microsoft.com/office/drawing/2014/main" val="1060975708"/>
                    </a:ext>
                  </a:extLst>
                </a:gridCol>
              </a:tblGrid>
              <a:tr h="224314">
                <a:tc gridSpan="4">
                  <a:txBody>
                    <a:bodyPr/>
                    <a:lstStyle/>
                    <a:p>
                      <a:pPr algn="ctr">
                        <a:lnSpc>
                          <a:spcPts val="1100"/>
                        </a:lnSpc>
                        <a:spcBef>
                          <a:spcPts val="0"/>
                        </a:spcBef>
                        <a:spcAft>
                          <a:spcPts val="0"/>
                        </a:spcAft>
                      </a:pPr>
                      <a:r>
                        <a:rPr lang="zh-TW" altLang="en-US" sz="900" b="1" dirty="0">
                          <a:solidFill>
                            <a:schemeClr val="tx1"/>
                          </a:solidFill>
                          <a:latin typeface="微軟正黑體" panose="020B0604030504040204" pitchFamily="34" charset="-120"/>
                          <a:ea typeface="微軟正黑體" panose="020B0604030504040204" pitchFamily="34" charset="-120"/>
                        </a:rPr>
                        <a:t>應置技術證照人員之食品業者及其技術證照人員比率規定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algn="ctr">
                        <a:lnSpc>
                          <a:spcPct val="100000"/>
                        </a:lnSpc>
                        <a:spcBef>
                          <a:spcPts val="0"/>
                        </a:spcBef>
                        <a:spcAft>
                          <a:spcPts val="0"/>
                        </a:spcAft>
                      </a:pPr>
                      <a:endParaRPr lang="zh-TW" altLang="en-US" sz="1200" b="1" dirty="0">
                        <a:latin typeface="微軟正黑體" panose="020B0604030504040204" pitchFamily="34" charset="-120"/>
                        <a:ea typeface="微軟正黑體" panose="020B0604030504040204" pitchFamily="34" charset="-120"/>
                      </a:endParaRPr>
                    </a:p>
                  </a:txBody>
                  <a:tcPr anchor="ctr">
                    <a:solidFill>
                      <a:schemeClr val="tx2">
                        <a:lumMod val="75000"/>
                        <a:lumOff val="25000"/>
                      </a:schemeClr>
                    </a:solidFill>
                  </a:tcPr>
                </a:tc>
                <a:tc hMerge="1">
                  <a:txBody>
                    <a:bodyPr/>
                    <a:lstStyle/>
                    <a:p>
                      <a:pPr algn="ctr">
                        <a:lnSpc>
                          <a:spcPct val="100000"/>
                        </a:lnSpc>
                        <a:spcBef>
                          <a:spcPts val="0"/>
                        </a:spcBef>
                        <a:spcAft>
                          <a:spcPts val="0"/>
                        </a:spcAft>
                      </a:pPr>
                      <a:endParaRPr lang="zh-TW" altLang="en-US" sz="1200" b="1" dirty="0">
                        <a:latin typeface="微軟正黑體" panose="020B0604030504040204" pitchFamily="34" charset="-120"/>
                        <a:ea typeface="微軟正黑體" panose="020B0604030504040204" pitchFamily="34" charset="-120"/>
                      </a:endParaRPr>
                    </a:p>
                  </a:txBody>
                  <a:tcPr anchor="ctr">
                    <a:solidFill>
                      <a:schemeClr val="tx2">
                        <a:lumMod val="75000"/>
                        <a:lumOff val="25000"/>
                      </a:schemeClr>
                    </a:solidFill>
                  </a:tcPr>
                </a:tc>
                <a:tc hMerge="1">
                  <a:txBody>
                    <a:bodyPr/>
                    <a:lstStyle/>
                    <a:p>
                      <a:pPr algn="ctr">
                        <a:lnSpc>
                          <a:spcPct val="100000"/>
                        </a:lnSpc>
                        <a:spcBef>
                          <a:spcPts val="0"/>
                        </a:spcBef>
                        <a:spcAft>
                          <a:spcPts val="0"/>
                        </a:spcAft>
                      </a:pPr>
                      <a:endParaRPr lang="zh-TW" altLang="en-US" sz="1200" b="1" dirty="0">
                        <a:latin typeface="微軟正黑體" panose="020B0604030504040204" pitchFamily="34" charset="-120"/>
                        <a:ea typeface="微軟正黑體" panose="020B0604030504040204" pitchFamily="34" charset="-120"/>
                      </a:endParaRPr>
                    </a:p>
                  </a:txBody>
                  <a:tcPr anchor="ctr">
                    <a:solidFill>
                      <a:schemeClr val="tx2">
                        <a:lumMod val="75000"/>
                        <a:lumOff val="25000"/>
                      </a:schemeClr>
                    </a:solidFill>
                  </a:tcPr>
                </a:tc>
                <a:extLst>
                  <a:ext uri="{0D108BD9-81ED-4DB2-BD59-A6C34878D82A}">
                    <a16:rowId xmlns:a16="http://schemas.microsoft.com/office/drawing/2014/main" val="137937718"/>
                  </a:ext>
                </a:extLst>
              </a:tr>
              <a:tr h="224314">
                <a:tc>
                  <a:txBody>
                    <a:bodyPr/>
                    <a:lstStyle/>
                    <a:p>
                      <a:pPr algn="ctr">
                        <a:lnSpc>
                          <a:spcPts val="1100"/>
                        </a:lnSpc>
                        <a:spcBef>
                          <a:spcPts val="0"/>
                        </a:spcBef>
                        <a:spcAft>
                          <a:spcPts val="0"/>
                        </a:spcAft>
                      </a:pPr>
                      <a:r>
                        <a:rPr lang="zh-TW" altLang="en-US" sz="900" b="1" dirty="0">
                          <a:solidFill>
                            <a:schemeClr val="bg1"/>
                          </a:solidFill>
                          <a:latin typeface="微軟正黑體" panose="020B0604030504040204" pitchFamily="34" charset="-120"/>
                          <a:ea typeface="微軟正黑體" panose="020B0604030504040204" pitchFamily="34" charset="-120"/>
                        </a:rPr>
                        <a:t>規模</a:t>
                      </a:r>
                    </a:p>
                  </a:txBody>
                  <a:tcPr anchor="ctr">
                    <a:lnL w="12700" cap="flat" cmpd="sng" algn="ctr">
                      <a:solidFill>
                        <a:schemeClr val="tx1"/>
                      </a:solidFill>
                      <a:prstDash val="solid"/>
                      <a:round/>
                      <a:headEnd type="none" w="med" len="med"/>
                      <a:tailEnd type="none" w="med" len="med"/>
                    </a:lnL>
                    <a:solidFill>
                      <a:schemeClr val="tx2">
                        <a:lumMod val="75000"/>
                        <a:lumOff val="25000"/>
                      </a:schemeClr>
                    </a:solidFill>
                  </a:tcPr>
                </a:tc>
                <a:tc>
                  <a:txBody>
                    <a:bodyPr/>
                    <a:lstStyle/>
                    <a:p>
                      <a:pPr algn="ctr">
                        <a:lnSpc>
                          <a:spcPts val="1100"/>
                        </a:lnSpc>
                        <a:spcBef>
                          <a:spcPts val="0"/>
                        </a:spcBef>
                        <a:spcAft>
                          <a:spcPts val="0"/>
                        </a:spcAft>
                      </a:pPr>
                      <a:r>
                        <a:rPr lang="zh-TW" altLang="en-US" sz="900" b="1" dirty="0">
                          <a:solidFill>
                            <a:schemeClr val="bg1"/>
                          </a:solidFill>
                          <a:latin typeface="微軟正黑體" panose="020B0604030504040204" pitchFamily="34" charset="-120"/>
                          <a:ea typeface="微軟正黑體" panose="020B0604030504040204" pitchFamily="34" charset="-120"/>
                        </a:rPr>
                        <a:t>業別</a:t>
                      </a:r>
                    </a:p>
                  </a:txBody>
                  <a:tcPr anchor="ctr">
                    <a:solidFill>
                      <a:schemeClr val="tx2">
                        <a:lumMod val="75000"/>
                        <a:lumOff val="25000"/>
                      </a:schemeClr>
                    </a:solidFill>
                  </a:tcPr>
                </a:tc>
                <a:tc>
                  <a:txBody>
                    <a:bodyPr/>
                    <a:lstStyle/>
                    <a:p>
                      <a:pPr algn="ctr">
                        <a:lnSpc>
                          <a:spcPts val="1100"/>
                        </a:lnSpc>
                        <a:spcBef>
                          <a:spcPts val="0"/>
                        </a:spcBef>
                        <a:spcAft>
                          <a:spcPts val="0"/>
                        </a:spcAft>
                      </a:pPr>
                      <a:r>
                        <a:rPr lang="zh-TW" altLang="en-US" sz="900" b="1" dirty="0">
                          <a:solidFill>
                            <a:schemeClr val="bg1"/>
                          </a:solidFill>
                          <a:latin typeface="微軟正黑體" panose="020B0604030504040204" pitchFamily="34" charset="-120"/>
                          <a:ea typeface="微軟正黑體" panose="020B0604030504040204" pitchFamily="34" charset="-120"/>
                        </a:rPr>
                        <a:t>比例</a:t>
                      </a:r>
                    </a:p>
                  </a:txBody>
                  <a:tcPr anchor="ctr">
                    <a:solidFill>
                      <a:schemeClr val="tx2">
                        <a:lumMod val="75000"/>
                        <a:lumOff val="25000"/>
                      </a:schemeClr>
                    </a:solidFill>
                  </a:tcPr>
                </a:tc>
                <a:tc>
                  <a:txBody>
                    <a:bodyPr/>
                    <a:lstStyle/>
                    <a:p>
                      <a:pPr algn="ctr">
                        <a:lnSpc>
                          <a:spcPts val="1100"/>
                        </a:lnSpc>
                        <a:spcBef>
                          <a:spcPts val="0"/>
                        </a:spcBef>
                        <a:spcAft>
                          <a:spcPts val="0"/>
                        </a:spcAft>
                      </a:pPr>
                      <a:r>
                        <a:rPr lang="zh-TW" altLang="en-US" sz="900" b="1" dirty="0">
                          <a:solidFill>
                            <a:schemeClr val="bg1"/>
                          </a:solidFill>
                          <a:latin typeface="微軟正黑體" panose="020B0604030504040204" pitchFamily="34" charset="-120"/>
                          <a:ea typeface="微軟正黑體" panose="020B0604030504040204" pitchFamily="34" charset="-120"/>
                        </a:rPr>
                        <a:t>定義</a:t>
                      </a:r>
                    </a:p>
                  </a:txBody>
                  <a:tcPr anchor="ctr">
                    <a:lnR w="12700" cap="flat" cmpd="sng" algn="ctr">
                      <a:solidFill>
                        <a:schemeClr val="tx1"/>
                      </a:solidFill>
                      <a:prstDash val="solid"/>
                      <a:round/>
                      <a:headEnd type="none" w="med" len="med"/>
                      <a:tailEnd type="none" w="med" len="med"/>
                    </a:lnR>
                    <a:solidFill>
                      <a:schemeClr val="tx2">
                        <a:lumMod val="75000"/>
                        <a:lumOff val="25000"/>
                      </a:schemeClr>
                    </a:solidFill>
                  </a:tcPr>
                </a:tc>
                <a:extLst>
                  <a:ext uri="{0D108BD9-81ED-4DB2-BD59-A6C34878D82A}">
                    <a16:rowId xmlns:a16="http://schemas.microsoft.com/office/drawing/2014/main" val="1811567266"/>
                  </a:ext>
                </a:extLst>
              </a:tr>
              <a:tr h="348854">
                <a:tc rowSpan="9">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商業登記、公司登記或工廠登記</a:t>
                      </a:r>
                    </a:p>
                  </a:txBody>
                  <a:tcPr anchor="ctr">
                    <a:lnL w="12700" cap="flat" cmpd="sng" algn="ctr">
                      <a:solidFill>
                        <a:schemeClr val="tx1"/>
                      </a:solidFill>
                      <a:prstDash val="solid"/>
                      <a:round/>
                      <a:headEnd type="none" w="med" len="med"/>
                      <a:tailEnd type="none" w="med" len="med"/>
                    </a:lnL>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觀光旅館之餐飲業</a:t>
                      </a:r>
                    </a:p>
                  </a:txBody>
                  <a:tcPr anchor="ctr">
                    <a:solidFill>
                      <a:schemeClr val="tx2">
                        <a:lumMod val="10000"/>
                        <a:lumOff val="90000"/>
                      </a:schemeClr>
                    </a:solidFill>
                  </a:tcPr>
                </a:tc>
                <a:tc>
                  <a:txBody>
                    <a:bodyPr/>
                    <a:lstStyle/>
                    <a:p>
                      <a:pPr algn="ctr">
                        <a:lnSpc>
                          <a:spcPts val="1100"/>
                        </a:lnSpc>
                        <a:spcBef>
                          <a:spcPts val="0"/>
                        </a:spcBef>
                        <a:spcAft>
                          <a:spcPts val="0"/>
                        </a:spcAft>
                      </a:pPr>
                      <a:r>
                        <a:rPr lang="en-US" altLang="zh-TW" sz="900" b="1" dirty="0">
                          <a:latin typeface="微軟正黑體" panose="020B0604030504040204" pitchFamily="34" charset="-120"/>
                          <a:ea typeface="微軟正黑體" panose="020B0604030504040204" pitchFamily="34" charset="-120"/>
                        </a:rPr>
                        <a:t>85%</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交通部觀光局評定核發觀光旅館業營業執照者，包括交通部觀光局評定為國際觀光旅館及一般觀光旅館。</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3372258702"/>
                  </a:ext>
                </a:extLst>
              </a:tr>
              <a:tr h="34885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承攬機構餐飲之餐飲業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ctr">
                        <a:lnSpc>
                          <a:spcPts val="1100"/>
                        </a:lnSpc>
                        <a:spcBef>
                          <a:spcPts val="0"/>
                        </a:spcBef>
                        <a:spcAft>
                          <a:spcPts val="0"/>
                        </a:spcAft>
                      </a:pPr>
                      <a:r>
                        <a:rPr lang="en-US" altLang="zh-TW" sz="900" b="1" dirty="0">
                          <a:latin typeface="微軟正黑體" panose="020B0604030504040204" pitchFamily="34" charset="-120"/>
                          <a:ea typeface="微軟正黑體" panose="020B0604030504040204" pitchFamily="34" charset="-120"/>
                        </a:rPr>
                        <a:t>75%</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專為學校、醫院、工廠、公司企業等團體提供餐飲服務之行業。如員工餐廳、學生餐廳等團體膳食、伙食包作之業別。</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921901944"/>
                  </a:ext>
                </a:extLst>
              </a:tr>
              <a:tr h="34885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供應學校餐飲之餐飲業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marL="0" marR="0" lvl="0" indent="0" algn="ctr" defTabSz="755934" rtl="0" eaLnBrk="1" fontAlgn="auto" latinLnBrk="0" hangingPunct="1">
                        <a:lnSpc>
                          <a:spcPts val="1100"/>
                        </a:lnSpc>
                        <a:spcBef>
                          <a:spcPts val="0"/>
                        </a:spcBef>
                        <a:spcAft>
                          <a:spcPts val="0"/>
                        </a:spcAft>
                        <a:buClrTx/>
                        <a:buSzTx/>
                        <a:buFontTx/>
                        <a:buNone/>
                        <a:tabLst/>
                        <a:defRPr/>
                      </a:pPr>
                      <a:r>
                        <a:rPr lang="en-US" altLang="zh-TW" sz="900" b="1" dirty="0">
                          <a:latin typeface="微軟正黑體" panose="020B0604030504040204" pitchFamily="34" charset="-120"/>
                          <a:ea typeface="微軟正黑體" panose="020B0604030504040204" pitchFamily="34" charset="-120"/>
                        </a:rPr>
                        <a:t>75%</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學校委託辦理學生餐點</a:t>
                      </a:r>
                      <a:r>
                        <a:rPr lang="en-US" altLang="zh-TW" sz="900" b="1"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營養午餐</a:t>
                      </a:r>
                      <a:r>
                        <a:rPr lang="en-US" altLang="zh-TW" sz="900" b="1"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之業別，且該餐點之銷售價格受教育主管機關監督或由教育主管機關全額編列預算支應之餐飲服務。</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249985267"/>
                  </a:ext>
                </a:extLst>
              </a:tr>
              <a:tr h="22431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承攬筵席餐廳之餐飲業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marL="0" marR="0" lvl="0" indent="0" algn="ctr" defTabSz="755934" rtl="0" eaLnBrk="1" fontAlgn="auto" latinLnBrk="0" hangingPunct="1">
                        <a:lnSpc>
                          <a:spcPts val="1100"/>
                        </a:lnSpc>
                        <a:spcBef>
                          <a:spcPts val="0"/>
                        </a:spcBef>
                        <a:spcAft>
                          <a:spcPts val="0"/>
                        </a:spcAft>
                        <a:buClrTx/>
                        <a:buSzTx/>
                        <a:buFontTx/>
                        <a:buNone/>
                        <a:tabLst/>
                        <a:defRPr/>
                      </a:pPr>
                      <a:r>
                        <a:rPr lang="en-US" altLang="zh-TW" sz="900" b="1" dirty="0">
                          <a:latin typeface="微軟正黑體" panose="020B0604030504040204" pitchFamily="34" charset="-120"/>
                          <a:ea typeface="微軟正黑體" panose="020B0604030504040204" pitchFamily="34" charset="-120"/>
                        </a:rPr>
                        <a:t>75%</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具備固定營業場所，餐飲承包服務者</a:t>
                      </a:r>
                      <a:r>
                        <a:rPr lang="en-US" altLang="zh-TW" sz="900" b="1"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含筵席承辦、團膳供應等</a:t>
                      </a:r>
                      <a:r>
                        <a:rPr lang="en-US" altLang="zh-TW" sz="900" b="1"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2713014735"/>
                  </a:ext>
                </a:extLst>
              </a:tr>
              <a:tr h="34885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外燴飲食餐飲業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marL="0" marR="0" lvl="0" indent="0" algn="ctr" defTabSz="755934" rtl="0" eaLnBrk="1" fontAlgn="auto" latinLnBrk="0" hangingPunct="1">
                        <a:lnSpc>
                          <a:spcPts val="1100"/>
                        </a:lnSpc>
                        <a:spcBef>
                          <a:spcPts val="0"/>
                        </a:spcBef>
                        <a:spcAft>
                          <a:spcPts val="0"/>
                        </a:spcAft>
                        <a:buClrTx/>
                        <a:buSzTx/>
                        <a:buFontTx/>
                        <a:buNone/>
                        <a:tabLst/>
                        <a:defRPr/>
                      </a:pPr>
                      <a:r>
                        <a:rPr lang="en-US" altLang="zh-TW" sz="900" b="1" dirty="0">
                          <a:latin typeface="微軟正黑體" panose="020B0604030504040204" pitchFamily="34" charset="-120"/>
                          <a:ea typeface="微軟正黑體" panose="020B0604030504040204" pitchFamily="34" charset="-120"/>
                        </a:rPr>
                        <a:t>75%</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無提供固定餐飲場所，依承包客戶指定地點辦理運動會會議及婚宴等類似活動之外燴餐飲服務。</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321673564"/>
                  </a:ext>
                </a:extLst>
              </a:tr>
              <a:tr h="34885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中央廚房式之餐飲業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ctr">
                        <a:lnSpc>
                          <a:spcPts val="1100"/>
                        </a:lnSpc>
                        <a:spcBef>
                          <a:spcPts val="0"/>
                        </a:spcBef>
                        <a:spcAft>
                          <a:spcPts val="0"/>
                        </a:spcAft>
                      </a:pPr>
                      <a:r>
                        <a:rPr lang="en-US" altLang="zh-TW" sz="900" b="1" dirty="0">
                          <a:latin typeface="微軟正黑體" panose="020B0604030504040204" pitchFamily="34" charset="-120"/>
                          <a:ea typeface="微軟正黑體" panose="020B0604030504040204" pitchFamily="34" charset="-120"/>
                        </a:rPr>
                        <a:t>70%</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單餐可提供一千人份以上或同時提供二家以上餐飲地點之熟食，或僅需簡易加熱之預製食材者。</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2379509525"/>
                  </a:ext>
                </a:extLst>
              </a:tr>
              <a:tr h="34885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自助餐飲業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ctr">
                        <a:lnSpc>
                          <a:spcPts val="1100"/>
                        </a:lnSpc>
                        <a:spcBef>
                          <a:spcPts val="0"/>
                        </a:spcBef>
                        <a:spcAft>
                          <a:spcPts val="0"/>
                        </a:spcAft>
                      </a:pPr>
                      <a:r>
                        <a:rPr lang="en-US" altLang="zh-TW" sz="900" b="1" dirty="0">
                          <a:latin typeface="微軟正黑體" panose="020B0604030504040204" pitchFamily="34" charset="-120"/>
                          <a:ea typeface="微軟正黑體" panose="020B0604030504040204" pitchFamily="34" charset="-120"/>
                        </a:rPr>
                        <a:t>60%</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指以自助型式提供一般顧客選取菜餚，供顧客於店內食用或外帶</a:t>
                      </a:r>
                      <a:r>
                        <a:rPr lang="en-US" altLang="zh-TW" sz="900" b="1"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外送</a:t>
                      </a:r>
                      <a:r>
                        <a:rPr lang="en-US" altLang="zh-TW" sz="900" b="1"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者，兼賣便當、餐盒等固定菜餚者亦屬之。</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3464449658"/>
                  </a:ext>
                </a:extLst>
              </a:tr>
              <a:tr h="741316">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一般餐館餐飲業</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ctr">
                        <a:lnSpc>
                          <a:spcPts val="1100"/>
                        </a:lnSpc>
                        <a:spcBef>
                          <a:spcPts val="0"/>
                        </a:spcBef>
                        <a:spcAft>
                          <a:spcPts val="0"/>
                        </a:spcAft>
                      </a:pPr>
                      <a:r>
                        <a:rPr lang="en-US" altLang="zh-TW" sz="900" b="1" dirty="0">
                          <a:latin typeface="微軟正黑體" panose="020B0604030504040204" pitchFamily="34" charset="-120"/>
                          <a:ea typeface="微軟正黑體" panose="020B0604030504040204" pitchFamily="34" charset="-120"/>
                        </a:rPr>
                        <a:t>50%</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marL="92075" indent="-92075" algn="l">
                        <a:lnSpc>
                          <a:spcPts val="1100"/>
                        </a:lnSpc>
                        <a:spcBef>
                          <a:spcPts val="0"/>
                        </a:spcBef>
                        <a:spcAft>
                          <a:spcPts val="0"/>
                        </a:spcAft>
                        <a:buFont typeface="Arial" panose="020B0604020202020204" pitchFamily="34" charset="0"/>
                        <a:buChar char="•"/>
                      </a:pPr>
                      <a:r>
                        <a:rPr lang="zh-TW" altLang="en-US" sz="900" b="1" dirty="0">
                          <a:latin typeface="微軟正黑體" panose="020B0604030504040204" pitchFamily="34" charset="-120"/>
                          <a:ea typeface="微軟正黑體" panose="020B0604030504040204" pitchFamily="34" charset="-120"/>
                        </a:rPr>
                        <a:t>包括各式中式及異國料理餐廳，主要以供應食物和飲品供現場立即食用，多為顧客入座後點菜，由服務人員送上菜餚。以自助吧型式供應各類型菜餚之吃到飽餐廳，亦歸入此類。</a:t>
                      </a:r>
                      <a:endParaRPr lang="en-US" altLang="zh-TW" sz="900" b="1" dirty="0">
                        <a:latin typeface="微軟正黑體" panose="020B0604030504040204" pitchFamily="34" charset="-120"/>
                        <a:ea typeface="微軟正黑體" panose="020B0604030504040204" pitchFamily="34" charset="-120"/>
                      </a:endParaRPr>
                    </a:p>
                    <a:p>
                      <a:pPr marL="92075" indent="-92075" algn="l">
                        <a:lnSpc>
                          <a:spcPts val="1100"/>
                        </a:lnSpc>
                        <a:spcBef>
                          <a:spcPts val="0"/>
                        </a:spcBef>
                        <a:spcAft>
                          <a:spcPts val="0"/>
                        </a:spcAft>
                        <a:buFont typeface="Arial" panose="020B0604020202020204" pitchFamily="34" charset="0"/>
                        <a:buChar char="•"/>
                      </a:pPr>
                      <a:r>
                        <a:rPr lang="zh-TW" altLang="en-US" sz="900" b="1" dirty="0">
                          <a:solidFill>
                            <a:srgbClr val="C00000"/>
                          </a:solidFill>
                          <a:latin typeface="微軟正黑體" panose="020B0604030504040204" pitchFamily="34" charset="-120"/>
                          <a:ea typeface="微軟正黑體" panose="020B0604030504040204" pitchFamily="34" charset="-120"/>
                        </a:rPr>
                        <a:t>不包括速食店、自助火鍋店、自助烤肉店、早餐店麵店及提供之餐食僅經門市簡單復熱、調理、組合，不需專業烹調技術即可完成供餐者。</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2242716865"/>
                  </a:ext>
                </a:extLst>
              </a:tr>
              <a:tr h="348854">
                <a:tc vMerge="1">
                  <a:txBody>
                    <a:bodyPr/>
                    <a:lstStyle/>
                    <a:p>
                      <a:pPr algn="l">
                        <a:lnSpc>
                          <a:spcPct val="100000"/>
                        </a:lnSpc>
                        <a:spcBef>
                          <a:spcPts val="0"/>
                        </a:spcBef>
                        <a:spcAft>
                          <a:spcPts val="0"/>
                        </a:spcAft>
                      </a:pPr>
                      <a:endParaRPr lang="zh-TW" altLang="en-US" sz="1200"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i="0" kern="1200" dirty="0">
                          <a:solidFill>
                            <a:schemeClr val="dk1"/>
                          </a:solidFill>
                          <a:effectLst/>
                          <a:latin typeface="微軟正黑體" panose="020B0604030504040204" pitchFamily="34" charset="-120"/>
                          <a:ea typeface="微軟正黑體" panose="020B0604030504040204" pitchFamily="34" charset="-120"/>
                          <a:cs typeface="+mn-cs"/>
                        </a:rPr>
                        <a:t>前店後廠小型烘焙</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ctr">
                        <a:lnSpc>
                          <a:spcPts val="1100"/>
                        </a:lnSpc>
                        <a:spcBef>
                          <a:spcPts val="0"/>
                        </a:spcBef>
                        <a:spcAft>
                          <a:spcPts val="0"/>
                        </a:spcAft>
                      </a:pPr>
                      <a:r>
                        <a:rPr lang="en-US" altLang="zh-TW" sz="900" b="1" dirty="0">
                          <a:latin typeface="微軟正黑體" panose="020B0604030504040204" pitchFamily="34" charset="-120"/>
                          <a:ea typeface="微軟正黑體" panose="020B0604030504040204" pitchFamily="34" charset="-120"/>
                        </a:rPr>
                        <a:t>30%</a:t>
                      </a:r>
                      <a:endParaRPr lang="zh-TW" altLang="en-US" sz="900" b="1" dirty="0">
                        <a:latin typeface="微軟正黑體" panose="020B0604030504040204" pitchFamily="34" charset="-120"/>
                        <a:ea typeface="微軟正黑體" panose="020B0604030504040204" pitchFamily="34" charset="-120"/>
                      </a:endParaRPr>
                    </a:p>
                  </a:txBody>
                  <a:tcPr anchor="ctr">
                    <a:solidFill>
                      <a:schemeClr val="tx2">
                        <a:lumMod val="10000"/>
                        <a:lumOff val="90000"/>
                      </a:schemeClr>
                    </a:solidFill>
                  </a:tcPr>
                </a:tc>
                <a:tc>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指在同一地點，店面後方製作烘焙加工食品，店面前方則進行銷售其製品之烘焙炊蒸食品製造業者。</a:t>
                      </a:r>
                    </a:p>
                  </a:txBody>
                  <a:tcPr anchor="ctr">
                    <a:lnR w="12700" cap="flat" cmpd="sng" algn="ctr">
                      <a:solidFill>
                        <a:schemeClr val="tx1"/>
                      </a:solid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46152229"/>
                  </a:ext>
                </a:extLst>
              </a:tr>
              <a:tr h="348854">
                <a:tc gridSpan="4">
                  <a:txBody>
                    <a:bodyPr/>
                    <a:lstStyle/>
                    <a:p>
                      <a:pPr algn="l">
                        <a:lnSpc>
                          <a:spcPts val="1100"/>
                        </a:lnSpc>
                        <a:spcBef>
                          <a:spcPts val="0"/>
                        </a:spcBef>
                        <a:spcAft>
                          <a:spcPts val="0"/>
                        </a:spcAft>
                      </a:pPr>
                      <a:r>
                        <a:rPr lang="zh-TW" altLang="en-US" sz="900" b="1" dirty="0">
                          <a:latin typeface="微軟正黑體" panose="020B0604030504040204" pitchFamily="34" charset="-120"/>
                          <a:ea typeface="微軟正黑體" panose="020B0604030504040204" pitchFamily="34" charset="-120"/>
                        </a:rPr>
                        <a:t>提醒：</a:t>
                      </a:r>
                      <a:r>
                        <a:rPr lang="en-US" altLang="zh-TW" sz="900" b="1" dirty="0">
                          <a:latin typeface="微軟正黑體" panose="020B0604030504040204" pitchFamily="34" charset="-120"/>
                          <a:ea typeface="微軟正黑體" panose="020B0604030504040204" pitchFamily="34" charset="-120"/>
                        </a:rPr>
                        <a:t>1.</a:t>
                      </a:r>
                      <a:r>
                        <a:rPr lang="zh-TW" altLang="en-US" sz="900" b="1" dirty="0">
                          <a:latin typeface="微軟正黑體" panose="020B0604030504040204" pitchFamily="34" charset="-120"/>
                          <a:ea typeface="微軟正黑體" panose="020B0604030504040204" pitchFamily="34" charset="-120"/>
                        </a:rPr>
                        <a:t>持有烹調技術士證者，應加入執業所在地餐飲相關公會或工會，取得廚師證書。</a:t>
                      </a:r>
                      <a:endParaRPr lang="en-US" altLang="zh-TW" sz="900" b="1" dirty="0">
                        <a:latin typeface="微軟正黑體" panose="020B0604030504040204" pitchFamily="34" charset="-120"/>
                        <a:ea typeface="微軟正黑體" panose="020B0604030504040204" pitchFamily="34" charset="-120"/>
                      </a:endParaRPr>
                    </a:p>
                    <a:p>
                      <a:pPr marL="342000" indent="0" algn="l">
                        <a:lnSpc>
                          <a:spcPts val="1100"/>
                        </a:lnSpc>
                        <a:spcBef>
                          <a:spcPts val="0"/>
                        </a:spcBef>
                        <a:spcAft>
                          <a:spcPts val="0"/>
                        </a:spcAft>
                      </a:pPr>
                      <a:r>
                        <a:rPr lang="en-US" altLang="zh-TW" sz="900" b="1" dirty="0">
                          <a:solidFill>
                            <a:srgbClr val="FF0000"/>
                          </a:solidFill>
                          <a:latin typeface="微軟正黑體" panose="020B0604030504040204" pitchFamily="34" charset="-120"/>
                          <a:ea typeface="微軟正黑體" panose="020B0604030504040204" pitchFamily="34" charset="-120"/>
                        </a:rPr>
                        <a:t>2.</a:t>
                      </a:r>
                      <a:r>
                        <a:rPr lang="zh-TW" altLang="en-US" sz="900" b="1" dirty="0">
                          <a:solidFill>
                            <a:srgbClr val="FF0000"/>
                          </a:solidFill>
                          <a:latin typeface="微軟正黑體" panose="020B0604030504040204" pitchFamily="34" charset="-120"/>
                          <a:ea typeface="微軟正黑體" panose="020B0604030504040204" pitchFamily="34" charset="-120"/>
                        </a:rPr>
                        <a:t>未依規定比率設置技術證照人員者，依法處</a:t>
                      </a:r>
                      <a:r>
                        <a:rPr lang="en-US" altLang="zh-TW" sz="900" b="1" dirty="0">
                          <a:solidFill>
                            <a:srgbClr val="FF0000"/>
                          </a:solidFill>
                          <a:latin typeface="微軟正黑體" panose="020B0604030504040204" pitchFamily="34" charset="-120"/>
                          <a:ea typeface="微軟正黑體" panose="020B0604030504040204" pitchFamily="34" charset="-120"/>
                        </a:rPr>
                        <a:t>3</a:t>
                      </a:r>
                      <a:r>
                        <a:rPr lang="zh-TW" altLang="en-US" sz="900" b="1" dirty="0">
                          <a:solidFill>
                            <a:srgbClr val="FF0000"/>
                          </a:solidFill>
                          <a:latin typeface="微軟正黑體" panose="020B0604030504040204" pitchFamily="34" charset="-120"/>
                          <a:ea typeface="微軟正黑體" panose="020B0604030504040204" pitchFamily="34" charset="-120"/>
                        </a:rPr>
                        <a:t>萬至</a:t>
                      </a:r>
                      <a:r>
                        <a:rPr lang="en-US" altLang="zh-TW" sz="900" b="1" dirty="0">
                          <a:solidFill>
                            <a:srgbClr val="FF0000"/>
                          </a:solidFill>
                          <a:latin typeface="微軟正黑體" panose="020B0604030504040204" pitchFamily="34" charset="-120"/>
                          <a:ea typeface="微軟正黑體" panose="020B0604030504040204" pitchFamily="34" charset="-120"/>
                        </a:rPr>
                        <a:t>300</a:t>
                      </a:r>
                      <a:r>
                        <a:rPr lang="zh-TW" altLang="en-US" sz="900" b="1" dirty="0">
                          <a:solidFill>
                            <a:srgbClr val="FF0000"/>
                          </a:solidFill>
                          <a:latin typeface="微軟正黑體" panose="020B0604030504040204" pitchFamily="34" charset="-120"/>
                          <a:ea typeface="微軟正黑體" panose="020B0604030504040204" pitchFamily="34" charset="-120"/>
                        </a:rPr>
                        <a:t>萬元罰鍰</a:t>
                      </a:r>
                      <a:r>
                        <a:rPr lang="zh-TW" altLang="en-US" sz="900" b="1" dirty="0">
                          <a:solidFill>
                            <a:schemeClr val="tx1"/>
                          </a:solidFill>
                          <a:latin typeface="微軟正黑體" panose="020B0604030504040204" pitchFamily="34" charset="-120"/>
                          <a:ea typeface="微軟正黑體" panose="020B0604030504040204" pitchFamily="34" charset="-120"/>
                        </a:rPr>
                        <a:t>。</a:t>
                      </a:r>
                      <a:endParaRPr lang="zh-TW" altLang="en-US" sz="9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a:lnSpc>
                          <a:spcPct val="100000"/>
                        </a:lnSpc>
                        <a:spcBef>
                          <a:spcPts val="0"/>
                        </a:spcBef>
                        <a:spcAft>
                          <a:spcPts val="0"/>
                        </a:spcAft>
                      </a:pPr>
                      <a:endParaRPr lang="zh-TW" altLang="en-US" sz="800" b="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hMerge="1">
                  <a:txBody>
                    <a:bodyPr/>
                    <a:lstStyle/>
                    <a:p>
                      <a:pPr algn="ctr">
                        <a:lnSpc>
                          <a:spcPts val="1100"/>
                        </a:lnSpc>
                        <a:spcBef>
                          <a:spcPts val="0"/>
                        </a:spcBef>
                        <a:spcAft>
                          <a:spcPts val="0"/>
                        </a:spcAft>
                      </a:pPr>
                      <a:endParaRPr lang="zh-TW" altLang="en-US" sz="800" b="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hMerge="1">
                  <a:txBody>
                    <a:bodyPr/>
                    <a:lstStyle/>
                    <a:p>
                      <a:pPr algn="l">
                        <a:lnSpc>
                          <a:spcPct val="100000"/>
                        </a:lnSpc>
                        <a:spcBef>
                          <a:spcPts val="0"/>
                        </a:spcBef>
                        <a:spcAft>
                          <a:spcPts val="0"/>
                        </a:spcAft>
                      </a:pPr>
                      <a:endParaRPr lang="zh-TW" altLang="en-US" sz="800" b="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extLst>
                  <a:ext uri="{0D108BD9-81ED-4DB2-BD59-A6C34878D82A}">
                    <a16:rowId xmlns:a16="http://schemas.microsoft.com/office/drawing/2014/main" val="2724100240"/>
                  </a:ext>
                </a:extLst>
              </a:tr>
            </a:tbl>
          </a:graphicData>
        </a:graphic>
      </p:graphicFrame>
      <p:pic>
        <p:nvPicPr>
          <p:cNvPr id="7" name="圖片 6">
            <a:extLst>
              <a:ext uri="{FF2B5EF4-FFF2-40B4-BE49-F238E27FC236}">
                <a16:creationId xmlns:a16="http://schemas.microsoft.com/office/drawing/2014/main" id="{7440E945-8C76-EBBC-FD75-0C9C467A1CE2}"/>
              </a:ext>
            </a:extLst>
          </p:cNvPr>
          <p:cNvPicPr>
            <a:picLocks noChangeAspect="1"/>
          </p:cNvPicPr>
          <p:nvPr/>
        </p:nvPicPr>
        <p:blipFill>
          <a:blip r:embed="rId4"/>
          <a:srcRect l="24488" t="12941" r="29273" b="27522"/>
          <a:stretch/>
        </p:blipFill>
        <p:spPr>
          <a:xfrm>
            <a:off x="106522" y="3438613"/>
            <a:ext cx="3600000" cy="2607383"/>
          </a:xfrm>
          <a:prstGeom prst="rect">
            <a:avLst/>
          </a:prstGeom>
          <a:ln>
            <a:solidFill>
              <a:schemeClr val="tx1"/>
            </a:solidFill>
          </a:ln>
        </p:spPr>
      </p:pic>
      <p:sp>
        <p:nvSpPr>
          <p:cNvPr id="37" name="橢圓 36">
            <a:extLst>
              <a:ext uri="{FF2B5EF4-FFF2-40B4-BE49-F238E27FC236}">
                <a16:creationId xmlns:a16="http://schemas.microsoft.com/office/drawing/2014/main" id="{5971B088-3B8F-E8A5-AE8F-083D003F9DF2}"/>
              </a:ext>
            </a:extLst>
          </p:cNvPr>
          <p:cNvSpPr/>
          <p:nvPr/>
        </p:nvSpPr>
        <p:spPr>
          <a:xfrm>
            <a:off x="106522" y="3478165"/>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AE0D07BC-BDD7-FA3F-0790-C1C9249743C4}"/>
              </a:ext>
            </a:extLst>
          </p:cNvPr>
          <p:cNvSpPr>
            <a:spLocks noGrp="1"/>
          </p:cNvSpPr>
          <p:nvPr>
            <p:ph type="sldNum" sz="quarter" idx="12"/>
          </p:nvPr>
        </p:nvSpPr>
        <p:spPr>
          <a:xfrm>
            <a:off x="0" y="10311869"/>
            <a:ext cx="1387028" cy="569240"/>
          </a:xfrm>
        </p:spPr>
        <p:txBody>
          <a:bodyPr/>
          <a:lstStyle/>
          <a:p>
            <a:fld id="{DB05DB88-E27D-46DF-A655-DCEAE3C81896}" type="slidenum">
              <a:rPr lang="zh-TW" altLang="en-US" sz="1200" smtClean="0"/>
              <a:t>7</a:t>
            </a:fld>
            <a:endParaRPr lang="zh-TW" altLang="en-US" sz="1200" dirty="0"/>
          </a:p>
        </p:txBody>
      </p:sp>
      <p:sp>
        <p:nvSpPr>
          <p:cNvPr id="4" name="文字方塊 3">
            <a:extLst>
              <a:ext uri="{FF2B5EF4-FFF2-40B4-BE49-F238E27FC236}">
                <a16:creationId xmlns:a16="http://schemas.microsoft.com/office/drawing/2014/main" id="{9A3B892D-28E9-843C-97C3-9E87385B3E62}"/>
              </a:ext>
            </a:extLst>
          </p:cNvPr>
          <p:cNvSpPr txBox="1"/>
          <p:nvPr/>
        </p:nvSpPr>
        <p:spPr>
          <a:xfrm>
            <a:off x="4117569" y="789738"/>
            <a:ext cx="1857661" cy="230832"/>
          </a:xfrm>
          <a:prstGeom prst="rect">
            <a:avLst/>
          </a:prstGeom>
          <a:noFill/>
        </p:spPr>
        <p:txBody>
          <a:bodyPr wrap="square" rtlCol="0">
            <a:spAutoFit/>
          </a:bodyPr>
          <a:lstStyle/>
          <a:p>
            <a:r>
              <a:rPr lang="en-US" altLang="zh-TW" sz="900" b="1" dirty="0">
                <a:solidFill>
                  <a:srgbClr val="FF0000"/>
                </a:solidFill>
                <a:latin typeface="微軟正黑體" panose="020B0604030504040204" pitchFamily="34" charset="-120"/>
                <a:ea typeface="微軟正黑體" panose="020B0604030504040204" pitchFamily="34" charset="-120"/>
              </a:rPr>
              <a:t>(</a:t>
            </a:r>
            <a:r>
              <a:rPr lang="zh-TW" altLang="en-US" sz="900" b="1" i="0" dirty="0">
                <a:solidFill>
                  <a:srgbClr val="FF0000"/>
                </a:solidFill>
                <a:effectLst/>
                <a:latin typeface="微軟正黑體" panose="020B0604030504040204" pitchFamily="34" charset="-120"/>
                <a:ea typeface="微軟正黑體" panose="020B0604030504040204" pitchFamily="34" charset="-120"/>
              </a:rPr>
              <a:t>小數點後未滿一人者，以一人計</a:t>
            </a:r>
            <a:r>
              <a:rPr lang="en-US" altLang="zh-TW" sz="900" b="1" dirty="0">
                <a:solidFill>
                  <a:srgbClr val="FF0000"/>
                </a:solidFill>
                <a:latin typeface="微軟正黑體" panose="020B0604030504040204" pitchFamily="34" charset="-120"/>
                <a:ea typeface="微軟正黑體" panose="020B0604030504040204" pitchFamily="34" charset="-120"/>
              </a:rPr>
              <a:t>)</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B8E441A7-5716-A036-812C-845D1803DCE2}"/>
              </a:ext>
            </a:extLst>
          </p:cNvPr>
          <p:cNvSpPr txBox="1"/>
          <p:nvPr/>
        </p:nvSpPr>
        <p:spPr>
          <a:xfrm>
            <a:off x="4373881" y="1019939"/>
            <a:ext cx="1366520" cy="253916"/>
          </a:xfrm>
          <a:prstGeom prst="rect">
            <a:avLst/>
          </a:prstGeom>
          <a:noFill/>
        </p:spPr>
        <p:txBody>
          <a:bodyPr wrap="square" rtlCol="0">
            <a:spAutoFit/>
          </a:bodyPr>
          <a:lstStyle/>
          <a:p>
            <a:pPr algn="ctr"/>
            <a:r>
              <a:rPr lang="zh-TW" altLang="en-US" sz="1050" b="1" dirty="0">
                <a:solidFill>
                  <a:srgbClr val="FF0000"/>
                </a:solidFill>
                <a:latin typeface="微軟正黑體" panose="020B0604030504040204" pitchFamily="34" charset="-120"/>
                <a:ea typeface="微軟正黑體" panose="020B0604030504040204" pitchFamily="34" charset="-120"/>
              </a:rPr>
              <a:t>從業人員*規定比率</a:t>
            </a:r>
          </a:p>
        </p:txBody>
      </p:sp>
    </p:spTree>
    <p:extLst>
      <p:ext uri="{BB962C8B-B14F-4D97-AF65-F5344CB8AC3E}">
        <p14:creationId xmlns:p14="http://schemas.microsoft.com/office/powerpoint/2010/main" val="141876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圖片 33" descr="一張含有 文字, 螢幕擷取畫面, 軟體, 數字 的圖片&#10;&#10;AI 產生的內容可能不正確。">
            <a:extLst>
              <a:ext uri="{FF2B5EF4-FFF2-40B4-BE49-F238E27FC236}">
                <a16:creationId xmlns:a16="http://schemas.microsoft.com/office/drawing/2014/main" id="{D171A61B-730F-DC36-A963-D952BA581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37" y="1412537"/>
            <a:ext cx="7236000" cy="5279278"/>
          </a:xfrm>
          <a:prstGeom prst="rect">
            <a:avLst/>
          </a:prstGeom>
        </p:spPr>
      </p:pic>
      <p:sp>
        <p:nvSpPr>
          <p:cNvPr id="4" name="投影片編號版面配置區 3">
            <a:extLst>
              <a:ext uri="{FF2B5EF4-FFF2-40B4-BE49-F238E27FC236}">
                <a16:creationId xmlns:a16="http://schemas.microsoft.com/office/drawing/2014/main" id="{ABDFE36A-53F0-D2C0-A58F-3D0A6E78EA47}"/>
              </a:ext>
            </a:extLst>
          </p:cNvPr>
          <p:cNvSpPr>
            <a:spLocks noGrp="1"/>
          </p:cNvSpPr>
          <p:nvPr>
            <p:ph type="sldNum" sz="quarter" idx="12"/>
          </p:nvPr>
        </p:nvSpPr>
        <p:spPr/>
        <p:txBody>
          <a:bodyPr/>
          <a:lstStyle/>
          <a:p>
            <a:fld id="{DB05DB88-E27D-46DF-A655-DCEAE3C81896}" type="slidenum">
              <a:rPr lang="zh-TW" altLang="en-US" smtClean="0"/>
              <a:pPr/>
              <a:t>8</a:t>
            </a:fld>
            <a:endParaRPr lang="zh-TW" altLang="en-US" dirty="0"/>
          </a:p>
        </p:txBody>
      </p:sp>
      <p:sp useBgFill="1">
        <p:nvSpPr>
          <p:cNvPr id="10" name="文字方塊 9">
            <a:extLst>
              <a:ext uri="{FF2B5EF4-FFF2-40B4-BE49-F238E27FC236}">
                <a16:creationId xmlns:a16="http://schemas.microsoft.com/office/drawing/2014/main" id="{F609FF10-FD69-351B-417F-A08609BD9DBF}"/>
              </a:ext>
            </a:extLst>
          </p:cNvPr>
          <p:cNvSpPr txBox="1"/>
          <p:nvPr/>
        </p:nvSpPr>
        <p:spPr>
          <a:xfrm>
            <a:off x="78825" y="1"/>
            <a:ext cx="7402024" cy="646331"/>
          </a:xfrm>
          <a:prstGeom prst="rect">
            <a:avLst/>
          </a:prstGeom>
        </p:spPr>
        <p:txBody>
          <a:bodyPr wrap="square">
            <a:spAutoFit/>
          </a:bodyPr>
          <a:lstStyle/>
          <a:p>
            <a:r>
              <a:rPr lang="zh-TW" altLang="en-US" sz="3600" b="1" dirty="0">
                <a:latin typeface="微軟正黑體" panose="020B0604030504040204" pitchFamily="34" charset="-120"/>
                <a:ea typeface="微軟正黑體" panose="020B0604030504040204" pitchFamily="34" charset="-120"/>
              </a:rPr>
              <a:t>步驟</a:t>
            </a:r>
            <a:r>
              <a:rPr lang="en-US" altLang="zh-TW" sz="3600" b="1" dirty="0">
                <a:latin typeface="微軟正黑體" panose="020B0604030504040204" pitchFamily="34" charset="-120"/>
                <a:ea typeface="微軟正黑體" panose="020B0604030504040204" pitchFamily="34" charset="-120"/>
              </a:rPr>
              <a:t>4-2</a:t>
            </a:r>
            <a:r>
              <a:rPr lang="zh-TW" altLang="en-US" sz="3600" b="1" dirty="0">
                <a:latin typeface="微軟正黑體" panose="020B0604030504040204" pitchFamily="34" charset="-120"/>
                <a:ea typeface="微軟正黑體" panose="020B0604030504040204" pitchFamily="34" charset="-120"/>
              </a:rPr>
              <a:t>：販售業營業項目確認</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一</a:t>
            </a:r>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311C8105-E603-711B-8C1F-2B7DF57E0965}"/>
              </a:ext>
            </a:extLst>
          </p:cNvPr>
          <p:cNvSpPr/>
          <p:nvPr/>
        </p:nvSpPr>
        <p:spPr>
          <a:xfrm>
            <a:off x="219488" y="2898773"/>
            <a:ext cx="1309062" cy="14414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8" name="矩形: 圓角 17">
            <a:extLst>
              <a:ext uri="{FF2B5EF4-FFF2-40B4-BE49-F238E27FC236}">
                <a16:creationId xmlns:a16="http://schemas.microsoft.com/office/drawing/2014/main" id="{1D914CEE-FDCB-C7FF-4A68-2B03D0086A9D}"/>
              </a:ext>
            </a:extLst>
          </p:cNvPr>
          <p:cNvSpPr/>
          <p:nvPr/>
        </p:nvSpPr>
        <p:spPr>
          <a:xfrm>
            <a:off x="581879" y="1028415"/>
            <a:ext cx="2766174" cy="668122"/>
          </a:xfrm>
          <a:prstGeom prst="round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976" indent="-271976">
              <a:buFont typeface="+mj-lt"/>
              <a:buAutoNum type="arabicPeriod"/>
            </a:pPr>
            <a:r>
              <a:rPr lang="zh-TW" altLang="en-US" sz="2115" b="1" dirty="0">
                <a:solidFill>
                  <a:schemeClr val="tx1"/>
                </a:solidFill>
                <a:latin typeface="微軟正黑體" panose="020B0604030504040204" pitchFamily="34" charset="-120"/>
                <a:ea typeface="微軟正黑體" panose="020B0604030504040204" pitchFamily="34" charset="-120"/>
              </a:rPr>
              <a:t>選擇營業項目</a:t>
            </a:r>
            <a:r>
              <a:rPr lang="en-US" altLang="zh-TW" sz="2115" b="1" dirty="0">
                <a:solidFill>
                  <a:schemeClr val="tx1"/>
                </a:solidFill>
                <a:latin typeface="微軟正黑體" panose="020B0604030504040204" pitchFamily="34" charset="-120"/>
                <a:ea typeface="微軟正黑體" panose="020B0604030504040204" pitchFamily="34" charset="-120"/>
              </a:rPr>
              <a:t>(</a:t>
            </a:r>
            <a:r>
              <a:rPr lang="zh-TW" altLang="en-US" sz="2115" b="1" dirty="0">
                <a:solidFill>
                  <a:schemeClr val="tx1"/>
                </a:solidFill>
                <a:latin typeface="微軟正黑體" panose="020B0604030504040204" pitchFamily="34" charset="-120"/>
                <a:ea typeface="微軟正黑體" panose="020B0604030504040204" pitchFamily="34" charset="-120"/>
              </a:rPr>
              <a:t>食品</a:t>
            </a:r>
            <a:r>
              <a:rPr lang="en-US" altLang="zh-TW" sz="2115" b="1" dirty="0">
                <a:solidFill>
                  <a:schemeClr val="tx1"/>
                </a:solidFill>
                <a:latin typeface="微軟正黑體" panose="020B0604030504040204" pitchFamily="34" charset="-120"/>
                <a:ea typeface="微軟正黑體" panose="020B0604030504040204" pitchFamily="34" charset="-120"/>
              </a:rPr>
              <a:t>)</a:t>
            </a:r>
          </a:p>
          <a:p>
            <a:pPr marL="271976" indent="-271976">
              <a:buFont typeface="+mj-lt"/>
              <a:buAutoNum type="arabicPeriod"/>
            </a:pPr>
            <a:r>
              <a:rPr lang="zh-TW" altLang="en-US" sz="2115" b="1" dirty="0">
                <a:solidFill>
                  <a:schemeClr val="tx1"/>
                </a:solidFill>
                <a:latin typeface="微軟正黑體" panose="020B0604030504040204" pitchFamily="34" charset="-120"/>
                <a:ea typeface="微軟正黑體" panose="020B0604030504040204" pitchFamily="34" charset="-120"/>
              </a:rPr>
              <a:t>選擇餐飲業</a:t>
            </a:r>
          </a:p>
        </p:txBody>
      </p:sp>
      <p:sp>
        <p:nvSpPr>
          <p:cNvPr id="19" name="橢圓 18">
            <a:extLst>
              <a:ext uri="{FF2B5EF4-FFF2-40B4-BE49-F238E27FC236}">
                <a16:creationId xmlns:a16="http://schemas.microsoft.com/office/drawing/2014/main" id="{4A120B98-2113-D81E-3A49-2D1E27544005}"/>
              </a:ext>
            </a:extLst>
          </p:cNvPr>
          <p:cNvSpPr/>
          <p:nvPr/>
        </p:nvSpPr>
        <p:spPr>
          <a:xfrm>
            <a:off x="407028" y="791660"/>
            <a:ext cx="324000" cy="32400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1</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cxnSp>
        <p:nvCxnSpPr>
          <p:cNvPr id="20" name="直線單箭頭接點 19">
            <a:extLst>
              <a:ext uri="{FF2B5EF4-FFF2-40B4-BE49-F238E27FC236}">
                <a16:creationId xmlns:a16="http://schemas.microsoft.com/office/drawing/2014/main" id="{3396C91F-894C-B993-936E-3F8BD51F8F49}"/>
              </a:ext>
            </a:extLst>
          </p:cNvPr>
          <p:cNvCxnSpPr>
            <a:cxnSpLocks/>
          </p:cNvCxnSpPr>
          <p:nvPr/>
        </p:nvCxnSpPr>
        <p:spPr>
          <a:xfrm flipV="1">
            <a:off x="1160878" y="1666986"/>
            <a:ext cx="0" cy="123178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3" name="矩形: 圓角 22">
            <a:extLst>
              <a:ext uri="{FF2B5EF4-FFF2-40B4-BE49-F238E27FC236}">
                <a16:creationId xmlns:a16="http://schemas.microsoft.com/office/drawing/2014/main" id="{78FE8E8E-64B2-BCB2-77EA-594AEDA8F1A4}"/>
              </a:ext>
            </a:extLst>
          </p:cNvPr>
          <p:cNvSpPr/>
          <p:nvPr/>
        </p:nvSpPr>
        <p:spPr>
          <a:xfrm>
            <a:off x="1700926" y="2508580"/>
            <a:ext cx="5639261" cy="4183235"/>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4" name="文字方塊 23">
            <a:extLst>
              <a:ext uri="{FF2B5EF4-FFF2-40B4-BE49-F238E27FC236}">
                <a16:creationId xmlns:a16="http://schemas.microsoft.com/office/drawing/2014/main" id="{E5D430E6-1DBD-09B8-6A44-D4753D13055E}"/>
              </a:ext>
            </a:extLst>
          </p:cNvPr>
          <p:cNvSpPr txBox="1"/>
          <p:nvPr/>
        </p:nvSpPr>
        <p:spPr>
          <a:xfrm>
            <a:off x="5452944" y="2191874"/>
            <a:ext cx="1812425" cy="316706"/>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sz="1400" b="1" dirty="0">
                <a:latin typeface="微軟正黑體" panose="020B0604030504040204" pitchFamily="34" charset="-120"/>
                <a:ea typeface="微軟正黑體" panose="020B0604030504040204" pitchFamily="34" charset="-120"/>
              </a:rPr>
              <a:t>確認資料有無需更動</a:t>
            </a:r>
            <a:endParaRPr lang="en-US" altLang="zh-TW" sz="1400" b="1" dirty="0">
              <a:latin typeface="微軟正黑體" panose="020B0604030504040204" pitchFamily="34" charset="-120"/>
              <a:ea typeface="微軟正黑體" panose="020B0604030504040204" pitchFamily="34" charset="-120"/>
            </a:endParaRPr>
          </a:p>
        </p:txBody>
      </p:sp>
      <p:sp>
        <p:nvSpPr>
          <p:cNvPr id="25" name="橢圓 24">
            <a:extLst>
              <a:ext uri="{FF2B5EF4-FFF2-40B4-BE49-F238E27FC236}">
                <a16:creationId xmlns:a16="http://schemas.microsoft.com/office/drawing/2014/main" id="{111DAA62-4F0F-D116-5C18-C7421A45ACEF}"/>
              </a:ext>
            </a:extLst>
          </p:cNvPr>
          <p:cNvSpPr/>
          <p:nvPr/>
        </p:nvSpPr>
        <p:spPr>
          <a:xfrm>
            <a:off x="5245658" y="2191874"/>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2</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2" name="文字方塊 31">
            <a:extLst>
              <a:ext uri="{FF2B5EF4-FFF2-40B4-BE49-F238E27FC236}">
                <a16:creationId xmlns:a16="http://schemas.microsoft.com/office/drawing/2014/main" id="{E74A4AA5-27DD-4E9F-C0DE-B8ED292DE51B}"/>
              </a:ext>
            </a:extLst>
          </p:cNvPr>
          <p:cNvSpPr txBox="1"/>
          <p:nvPr/>
        </p:nvSpPr>
        <p:spPr>
          <a:xfrm>
            <a:off x="3348053" y="10085500"/>
            <a:ext cx="1277938" cy="400110"/>
          </a:xfrm>
          <a:prstGeom prst="rect">
            <a:avLst/>
          </a:prstGeom>
          <a:noFill/>
        </p:spPr>
        <p:txBody>
          <a:bodyPr wrap="square">
            <a:spAutoFit/>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接續下頁</a:t>
            </a:r>
            <a:endParaRPr lang="zh-TW" altLang="en-US" sz="2000" dirty="0"/>
          </a:p>
        </p:txBody>
      </p:sp>
      <p:grpSp>
        <p:nvGrpSpPr>
          <p:cNvPr id="42" name="群組 41">
            <a:extLst>
              <a:ext uri="{FF2B5EF4-FFF2-40B4-BE49-F238E27FC236}">
                <a16:creationId xmlns:a16="http://schemas.microsoft.com/office/drawing/2014/main" id="{E7F1DF1F-7702-2384-8214-52F884A84946}"/>
              </a:ext>
            </a:extLst>
          </p:cNvPr>
          <p:cNvGrpSpPr/>
          <p:nvPr/>
        </p:nvGrpSpPr>
        <p:grpSpPr>
          <a:xfrm>
            <a:off x="161837" y="6866616"/>
            <a:ext cx="7243802" cy="1739762"/>
            <a:chOff x="154034" y="7009755"/>
            <a:chExt cx="7243802" cy="1466045"/>
          </a:xfrm>
        </p:grpSpPr>
        <p:pic>
          <p:nvPicPr>
            <p:cNvPr id="37" name="圖片 36">
              <a:extLst>
                <a:ext uri="{FF2B5EF4-FFF2-40B4-BE49-F238E27FC236}">
                  <a16:creationId xmlns:a16="http://schemas.microsoft.com/office/drawing/2014/main" id="{0A0E9C92-7E83-BFC8-286E-A0A288F31C97}"/>
                </a:ext>
              </a:extLst>
            </p:cNvPr>
            <p:cNvPicPr>
              <a:picLocks noChangeAspect="1"/>
            </p:cNvPicPr>
            <p:nvPr/>
          </p:nvPicPr>
          <p:blipFill>
            <a:blip r:embed="rId3"/>
            <a:srcRect t="3586" b="82397"/>
            <a:stretch/>
          </p:blipFill>
          <p:spPr>
            <a:xfrm>
              <a:off x="1700925" y="7009755"/>
              <a:ext cx="5696911" cy="1466045"/>
            </a:xfrm>
            <a:prstGeom prst="rect">
              <a:avLst/>
            </a:prstGeom>
          </p:spPr>
        </p:pic>
        <p:pic>
          <p:nvPicPr>
            <p:cNvPr id="40" name="圖片 39" descr="一張含有 文字, 螢幕擷取畫面, 軟體, 數字 的圖片&#10;&#10;AI 產生的內容可能不正確。">
              <a:extLst>
                <a:ext uri="{FF2B5EF4-FFF2-40B4-BE49-F238E27FC236}">
                  <a16:creationId xmlns:a16="http://schemas.microsoft.com/office/drawing/2014/main" id="{BF032879-9858-404F-3E3D-77D0E804859E}"/>
                </a:ext>
              </a:extLst>
            </p:cNvPr>
            <p:cNvPicPr>
              <a:picLocks noChangeAspect="1"/>
            </p:cNvPicPr>
            <p:nvPr/>
          </p:nvPicPr>
          <p:blipFill>
            <a:blip r:embed="rId2">
              <a:extLst>
                <a:ext uri="{28A0092B-C50C-407E-A947-70E740481C1C}">
                  <a14:useLocalDpi xmlns:a14="http://schemas.microsoft.com/office/drawing/2010/main" val="0"/>
                </a:ext>
              </a:extLst>
            </a:blip>
            <a:srcRect t="74957" r="78718"/>
            <a:stretch/>
          </p:blipFill>
          <p:spPr>
            <a:xfrm>
              <a:off x="154034" y="7009755"/>
              <a:ext cx="1539963" cy="1466044"/>
            </a:xfrm>
            <a:prstGeom prst="rect">
              <a:avLst/>
            </a:prstGeom>
          </p:spPr>
        </p:pic>
      </p:grpSp>
      <p:sp>
        <p:nvSpPr>
          <p:cNvPr id="38" name="文字方塊 37">
            <a:extLst>
              <a:ext uri="{FF2B5EF4-FFF2-40B4-BE49-F238E27FC236}">
                <a16:creationId xmlns:a16="http://schemas.microsoft.com/office/drawing/2014/main" id="{B7D44CC3-908D-38E7-E5F8-B8D633D9A43A}"/>
              </a:ext>
            </a:extLst>
          </p:cNvPr>
          <p:cNvSpPr txBox="1"/>
          <p:nvPr/>
        </p:nvSpPr>
        <p:spPr>
          <a:xfrm>
            <a:off x="398641" y="7661155"/>
            <a:ext cx="1217544" cy="855107"/>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sz="1600" b="1" dirty="0">
                <a:latin typeface="微軟正黑體" panose="020B0604030504040204" pitchFamily="34" charset="-120"/>
                <a:ea typeface="微軟正黑體" panose="020B0604030504040204" pitchFamily="34" charset="-120"/>
              </a:rPr>
              <a:t>確認販售場所地址、電話</a:t>
            </a:r>
            <a:endParaRPr lang="en-US" altLang="zh-TW" sz="1600" b="1" dirty="0">
              <a:latin typeface="微軟正黑體" panose="020B0604030504040204" pitchFamily="34" charset="-120"/>
              <a:ea typeface="微軟正黑體" panose="020B0604030504040204" pitchFamily="34" charset="-120"/>
            </a:endParaRPr>
          </a:p>
        </p:txBody>
      </p:sp>
      <p:sp>
        <p:nvSpPr>
          <p:cNvPr id="43" name="矩形: 圓角 42">
            <a:extLst>
              <a:ext uri="{FF2B5EF4-FFF2-40B4-BE49-F238E27FC236}">
                <a16:creationId xmlns:a16="http://schemas.microsoft.com/office/drawing/2014/main" id="{3ECAF6B0-C23F-461F-F4D5-AC915606111C}"/>
              </a:ext>
            </a:extLst>
          </p:cNvPr>
          <p:cNvSpPr/>
          <p:nvPr/>
        </p:nvSpPr>
        <p:spPr>
          <a:xfrm>
            <a:off x="1737552" y="8082257"/>
            <a:ext cx="5639261" cy="464843"/>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9" name="橢圓 38">
            <a:extLst>
              <a:ext uri="{FF2B5EF4-FFF2-40B4-BE49-F238E27FC236}">
                <a16:creationId xmlns:a16="http://schemas.microsoft.com/office/drawing/2014/main" id="{A36F46C0-35E6-E0B3-8777-07ADD1B6CCE4}"/>
              </a:ext>
            </a:extLst>
          </p:cNvPr>
          <p:cNvSpPr/>
          <p:nvPr/>
        </p:nvSpPr>
        <p:spPr>
          <a:xfrm>
            <a:off x="285563" y="7431725"/>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3</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grpSp>
        <p:nvGrpSpPr>
          <p:cNvPr id="47" name="群組 46">
            <a:extLst>
              <a:ext uri="{FF2B5EF4-FFF2-40B4-BE49-F238E27FC236}">
                <a16:creationId xmlns:a16="http://schemas.microsoft.com/office/drawing/2014/main" id="{D0AD5580-BD4A-49A7-8E6C-3DEE01286A50}"/>
              </a:ext>
            </a:extLst>
          </p:cNvPr>
          <p:cNvGrpSpPr/>
          <p:nvPr/>
        </p:nvGrpSpPr>
        <p:grpSpPr>
          <a:xfrm>
            <a:off x="186566" y="8724038"/>
            <a:ext cx="7247897" cy="1251200"/>
            <a:chOff x="186566" y="8405864"/>
            <a:chExt cx="7247897" cy="1080512"/>
          </a:xfrm>
        </p:grpSpPr>
        <p:pic>
          <p:nvPicPr>
            <p:cNvPr id="44" name="圖片 43">
              <a:extLst>
                <a:ext uri="{FF2B5EF4-FFF2-40B4-BE49-F238E27FC236}">
                  <a16:creationId xmlns:a16="http://schemas.microsoft.com/office/drawing/2014/main" id="{E0A51601-8F78-1C79-AD89-93079BE29169}"/>
                </a:ext>
              </a:extLst>
            </p:cNvPr>
            <p:cNvPicPr>
              <a:picLocks noChangeAspect="1"/>
            </p:cNvPicPr>
            <p:nvPr/>
          </p:nvPicPr>
          <p:blipFill>
            <a:blip r:embed="rId3"/>
            <a:srcRect t="27020" b="62659"/>
            <a:stretch/>
          </p:blipFill>
          <p:spPr>
            <a:xfrm>
              <a:off x="1737552" y="8405864"/>
              <a:ext cx="5696911" cy="1074123"/>
            </a:xfrm>
            <a:prstGeom prst="rect">
              <a:avLst/>
            </a:prstGeom>
          </p:spPr>
        </p:pic>
        <p:pic>
          <p:nvPicPr>
            <p:cNvPr id="45" name="圖片 44" descr="一張含有 文字, 螢幕擷取畫面, 軟體, 數字 的圖片&#10;&#10;AI 產生的內容可能不正確。">
              <a:extLst>
                <a:ext uri="{FF2B5EF4-FFF2-40B4-BE49-F238E27FC236}">
                  <a16:creationId xmlns:a16="http://schemas.microsoft.com/office/drawing/2014/main" id="{BAF5FBBC-8F11-76AE-9896-1C4D45EF1BB5}"/>
                </a:ext>
              </a:extLst>
            </p:cNvPr>
            <p:cNvPicPr>
              <a:picLocks noChangeAspect="1"/>
            </p:cNvPicPr>
            <p:nvPr/>
          </p:nvPicPr>
          <p:blipFill>
            <a:blip r:embed="rId2">
              <a:extLst>
                <a:ext uri="{28A0092B-C50C-407E-A947-70E740481C1C}">
                  <a14:useLocalDpi xmlns:a14="http://schemas.microsoft.com/office/drawing/2010/main" val="0"/>
                </a:ext>
              </a:extLst>
            </a:blip>
            <a:srcRect t="74957" r="78718"/>
            <a:stretch/>
          </p:blipFill>
          <p:spPr>
            <a:xfrm>
              <a:off x="186566" y="8412253"/>
              <a:ext cx="1539963" cy="1074123"/>
            </a:xfrm>
            <a:prstGeom prst="rect">
              <a:avLst/>
            </a:prstGeom>
          </p:spPr>
        </p:pic>
      </p:grpSp>
      <p:sp>
        <p:nvSpPr>
          <p:cNvPr id="46" name="矩形: 圓角 45">
            <a:extLst>
              <a:ext uri="{FF2B5EF4-FFF2-40B4-BE49-F238E27FC236}">
                <a16:creationId xmlns:a16="http://schemas.microsoft.com/office/drawing/2014/main" id="{102EF8BB-780E-6B56-C600-0FD5E864E0BF}"/>
              </a:ext>
            </a:extLst>
          </p:cNvPr>
          <p:cNvSpPr/>
          <p:nvPr/>
        </p:nvSpPr>
        <p:spPr>
          <a:xfrm>
            <a:off x="3133725" y="9151604"/>
            <a:ext cx="2219325" cy="788075"/>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48" name="文字方塊 47">
            <a:extLst>
              <a:ext uri="{FF2B5EF4-FFF2-40B4-BE49-F238E27FC236}">
                <a16:creationId xmlns:a16="http://schemas.microsoft.com/office/drawing/2014/main" id="{ACB3CFB1-049D-FD91-A673-5110E603CDC0}"/>
              </a:ext>
            </a:extLst>
          </p:cNvPr>
          <p:cNvSpPr txBox="1"/>
          <p:nvPr/>
        </p:nvSpPr>
        <p:spPr>
          <a:xfrm>
            <a:off x="398641" y="9298411"/>
            <a:ext cx="1269134" cy="601742"/>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sz="1600" b="1" dirty="0">
                <a:latin typeface="微軟正黑體" panose="020B0604030504040204" pitchFamily="34" charset="-120"/>
                <a:ea typeface="微軟正黑體" panose="020B0604030504040204" pitchFamily="34" charset="-120"/>
              </a:rPr>
              <a:t>確認近</a:t>
            </a:r>
            <a:r>
              <a:rPr lang="en-US" altLang="zh-TW" sz="1600" b="1" dirty="0">
                <a:latin typeface="微軟正黑體" panose="020B0604030504040204" pitchFamily="34" charset="-120"/>
                <a:ea typeface="微軟正黑體" panose="020B0604030504040204" pitchFamily="34" charset="-120"/>
              </a:rPr>
              <a:t>3</a:t>
            </a:r>
            <a:r>
              <a:rPr lang="zh-TW" altLang="en-US" sz="1600" b="1" dirty="0">
                <a:latin typeface="微軟正黑體" panose="020B0604030504040204" pitchFamily="34" charset="-120"/>
                <a:ea typeface="微軟正黑體" panose="020B0604030504040204" pitchFamily="34" charset="-120"/>
              </a:rPr>
              <a:t>年是否有外銷</a:t>
            </a:r>
          </a:p>
        </p:txBody>
      </p:sp>
      <p:sp>
        <p:nvSpPr>
          <p:cNvPr id="49" name="橢圓 48">
            <a:extLst>
              <a:ext uri="{FF2B5EF4-FFF2-40B4-BE49-F238E27FC236}">
                <a16:creationId xmlns:a16="http://schemas.microsoft.com/office/drawing/2014/main" id="{41675123-44A1-B901-FF8A-65E50947FCB7}"/>
              </a:ext>
            </a:extLst>
          </p:cNvPr>
          <p:cNvSpPr/>
          <p:nvPr/>
        </p:nvSpPr>
        <p:spPr>
          <a:xfrm>
            <a:off x="271033" y="9099887"/>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4</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51" name="文字方塊 50">
            <a:extLst>
              <a:ext uri="{FF2B5EF4-FFF2-40B4-BE49-F238E27FC236}">
                <a16:creationId xmlns:a16="http://schemas.microsoft.com/office/drawing/2014/main" id="{AA53E882-D7B4-C286-7B88-06099748D1F1}"/>
              </a:ext>
            </a:extLst>
          </p:cNvPr>
          <p:cNvSpPr txBox="1"/>
          <p:nvPr/>
        </p:nvSpPr>
        <p:spPr>
          <a:xfrm>
            <a:off x="6398225" y="7287613"/>
            <a:ext cx="875887" cy="367078"/>
          </a:xfrm>
          <a:prstGeom prst="roundRect">
            <a:avLst>
              <a:gd name="adj" fmla="val 27323"/>
            </a:avLst>
          </a:prstGeom>
          <a:solidFill>
            <a:schemeClr val="accent5">
              <a:lumMod val="20000"/>
              <a:lumOff val="80000"/>
            </a:schemeClr>
          </a:solidFill>
        </p:spPr>
        <p:txBody>
          <a:bodyPr wrap="square" anchor="ctr" anchorCtr="0">
            <a:noAutofit/>
          </a:bodyPr>
          <a:lstStyle/>
          <a:p>
            <a:pPr algn="ctr"/>
            <a:r>
              <a:rPr lang="zh-TW" altLang="en-US" sz="1200" b="1" dirty="0">
                <a:latin typeface="微軟正黑體" panose="020B0604030504040204" pitchFamily="34" charset="-120"/>
                <a:ea typeface="微軟正黑體" panose="020B0604030504040204" pitchFamily="34" charset="-120"/>
              </a:rPr>
              <a:t>如需修改</a:t>
            </a:r>
            <a:endParaRPr lang="en-US" altLang="zh-TW" sz="1200" b="1" dirty="0">
              <a:latin typeface="微軟正黑體" panose="020B0604030504040204" pitchFamily="34" charset="-120"/>
              <a:ea typeface="微軟正黑體" panose="020B0604030504040204" pitchFamily="34" charset="-120"/>
            </a:endParaRPr>
          </a:p>
          <a:p>
            <a:pPr algn="ctr"/>
            <a:r>
              <a:rPr lang="zh-TW" altLang="en-US" sz="1200" b="1" dirty="0">
                <a:latin typeface="微軟正黑體" panose="020B0604030504040204" pitchFamily="34" charset="-120"/>
                <a:ea typeface="微軟正黑體" panose="020B0604030504040204" pitchFamily="34" charset="-120"/>
              </a:rPr>
              <a:t>點選編輯</a:t>
            </a:r>
            <a:endParaRPr lang="zh-TW" altLang="en-US" sz="1200" dirty="0"/>
          </a:p>
        </p:txBody>
      </p:sp>
      <p:sp>
        <p:nvSpPr>
          <p:cNvPr id="52" name="矩形: 圓角 51">
            <a:extLst>
              <a:ext uri="{FF2B5EF4-FFF2-40B4-BE49-F238E27FC236}">
                <a16:creationId xmlns:a16="http://schemas.microsoft.com/office/drawing/2014/main" id="{9B191049-1924-7578-79CD-D76B66504678}"/>
              </a:ext>
            </a:extLst>
          </p:cNvPr>
          <p:cNvSpPr/>
          <p:nvPr/>
        </p:nvSpPr>
        <p:spPr>
          <a:xfrm>
            <a:off x="7046119" y="8259195"/>
            <a:ext cx="261938" cy="191937"/>
          </a:xfrm>
          <a:prstGeom prst="roundRect">
            <a:avLst>
              <a:gd name="adj" fmla="val 2714"/>
            </a:avLst>
          </a:prstGeom>
          <a:noFill/>
          <a:ln w="127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cxnSp>
        <p:nvCxnSpPr>
          <p:cNvPr id="54" name="直線單箭頭接點 53">
            <a:extLst>
              <a:ext uri="{FF2B5EF4-FFF2-40B4-BE49-F238E27FC236}">
                <a16:creationId xmlns:a16="http://schemas.microsoft.com/office/drawing/2014/main" id="{F19B99EF-D672-E3D4-1886-C7594D01E1CC}"/>
              </a:ext>
            </a:extLst>
          </p:cNvPr>
          <p:cNvCxnSpPr>
            <a:cxnSpLocks/>
          </p:cNvCxnSpPr>
          <p:nvPr/>
        </p:nvCxnSpPr>
        <p:spPr>
          <a:xfrm>
            <a:off x="7046119" y="7654691"/>
            <a:ext cx="0" cy="604504"/>
          </a:xfrm>
          <a:prstGeom prst="straightConnector1">
            <a:avLst/>
          </a:prstGeom>
          <a:ln w="127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37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4F67AE7-2834-8444-6C45-18ED44F36931}"/>
              </a:ext>
            </a:extLst>
          </p:cNvPr>
          <p:cNvSpPr>
            <a:spLocks noGrp="1"/>
          </p:cNvSpPr>
          <p:nvPr>
            <p:ph type="sldNum" sz="quarter" idx="12"/>
          </p:nvPr>
        </p:nvSpPr>
        <p:spPr/>
        <p:txBody>
          <a:bodyPr/>
          <a:lstStyle/>
          <a:p>
            <a:fld id="{DB05DB88-E27D-46DF-A655-DCEAE3C81896}" type="slidenum">
              <a:rPr lang="zh-TW" altLang="en-US" smtClean="0"/>
              <a:pPr/>
              <a:t>9</a:t>
            </a:fld>
            <a:endParaRPr lang="zh-TW" altLang="en-US" dirty="0"/>
          </a:p>
        </p:txBody>
      </p:sp>
      <p:sp useBgFill="1">
        <p:nvSpPr>
          <p:cNvPr id="5" name="文字方塊 4">
            <a:extLst>
              <a:ext uri="{FF2B5EF4-FFF2-40B4-BE49-F238E27FC236}">
                <a16:creationId xmlns:a16="http://schemas.microsoft.com/office/drawing/2014/main" id="{4C4058B8-A205-3A7B-C1B0-EEC1330F4C9A}"/>
              </a:ext>
            </a:extLst>
          </p:cNvPr>
          <p:cNvSpPr txBox="1"/>
          <p:nvPr/>
        </p:nvSpPr>
        <p:spPr>
          <a:xfrm>
            <a:off x="78825" y="1"/>
            <a:ext cx="7402024" cy="646331"/>
          </a:xfrm>
          <a:prstGeom prst="rect">
            <a:avLst/>
          </a:prstGeom>
        </p:spPr>
        <p:txBody>
          <a:bodyPr wrap="square">
            <a:spAutoFit/>
          </a:bodyPr>
          <a:lstStyle/>
          <a:p>
            <a:pPr algn="ctr"/>
            <a:r>
              <a:rPr lang="zh-TW" altLang="en-US" sz="3600" b="1" dirty="0">
                <a:latin typeface="微軟正黑體" panose="020B0604030504040204" pitchFamily="34" charset="-120"/>
                <a:ea typeface="微軟正黑體" panose="020B0604030504040204" pitchFamily="34" charset="-120"/>
              </a:rPr>
              <a:t>步驟</a:t>
            </a:r>
            <a:r>
              <a:rPr lang="en-US" altLang="zh-TW" sz="3600" b="1" dirty="0">
                <a:latin typeface="微軟正黑體" panose="020B0604030504040204" pitchFamily="34" charset="-120"/>
                <a:ea typeface="微軟正黑體" panose="020B0604030504040204" pitchFamily="34" charset="-120"/>
              </a:rPr>
              <a:t>4-2</a:t>
            </a:r>
            <a:r>
              <a:rPr lang="zh-TW" altLang="en-US" sz="3600" b="1" dirty="0">
                <a:latin typeface="微軟正黑體" panose="020B0604030504040204" pitchFamily="34" charset="-120"/>
                <a:ea typeface="微軟正黑體" panose="020B0604030504040204" pitchFamily="34" charset="-120"/>
              </a:rPr>
              <a:t>：販售業營業項目確認</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二</a:t>
            </a:r>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354E2CC8-0DAE-D677-9F1D-975C948B4FCC}"/>
              </a:ext>
            </a:extLst>
          </p:cNvPr>
          <p:cNvGrpSpPr/>
          <p:nvPr/>
        </p:nvGrpSpPr>
        <p:grpSpPr>
          <a:xfrm>
            <a:off x="160964" y="868818"/>
            <a:ext cx="7398711" cy="8293808"/>
            <a:chOff x="160964" y="868818"/>
            <a:chExt cx="7398711" cy="8293808"/>
          </a:xfrm>
        </p:grpSpPr>
        <p:grpSp>
          <p:nvGrpSpPr>
            <p:cNvPr id="23" name="群組 22">
              <a:extLst>
                <a:ext uri="{FF2B5EF4-FFF2-40B4-BE49-F238E27FC236}">
                  <a16:creationId xmlns:a16="http://schemas.microsoft.com/office/drawing/2014/main" id="{7294F690-7940-F7E0-C559-886392EB4B7D}"/>
                </a:ext>
              </a:extLst>
            </p:cNvPr>
            <p:cNvGrpSpPr/>
            <p:nvPr/>
          </p:nvGrpSpPr>
          <p:grpSpPr>
            <a:xfrm>
              <a:off x="161161" y="868818"/>
              <a:ext cx="7341102" cy="1719373"/>
              <a:chOff x="161161" y="868818"/>
              <a:chExt cx="7341102" cy="1719373"/>
            </a:xfrm>
          </p:grpSpPr>
          <p:pic>
            <p:nvPicPr>
              <p:cNvPr id="7" name="圖片 6">
                <a:extLst>
                  <a:ext uri="{FF2B5EF4-FFF2-40B4-BE49-F238E27FC236}">
                    <a16:creationId xmlns:a16="http://schemas.microsoft.com/office/drawing/2014/main" id="{E41A3A22-DD73-32DE-8D85-ACC39C02BF61}"/>
                  </a:ext>
                </a:extLst>
              </p:cNvPr>
              <p:cNvPicPr>
                <a:picLocks noChangeAspect="1"/>
              </p:cNvPicPr>
              <p:nvPr/>
            </p:nvPicPr>
            <p:blipFill>
              <a:blip r:embed="rId2"/>
              <a:srcRect t="37375" b="50152"/>
              <a:stretch/>
            </p:blipFill>
            <p:spPr>
              <a:xfrm>
                <a:off x="1720179" y="868819"/>
                <a:ext cx="5782084" cy="1719372"/>
              </a:xfrm>
              <a:prstGeom prst="rect">
                <a:avLst/>
              </a:prstGeom>
            </p:spPr>
          </p:pic>
          <p:pic>
            <p:nvPicPr>
              <p:cNvPr id="8" name="圖片 7" descr="一張含有 文字, 螢幕擷取畫面, 軟體, 數字 的圖片&#10;&#10;AI 產生的內容可能不正確。">
                <a:extLst>
                  <a:ext uri="{FF2B5EF4-FFF2-40B4-BE49-F238E27FC236}">
                    <a16:creationId xmlns:a16="http://schemas.microsoft.com/office/drawing/2014/main" id="{5E953095-D957-7F7B-27E6-DC65BC059366}"/>
                  </a:ext>
                </a:extLst>
              </p:cNvPr>
              <p:cNvPicPr>
                <a:picLocks noChangeAspect="1"/>
              </p:cNvPicPr>
              <p:nvPr/>
            </p:nvPicPr>
            <p:blipFill>
              <a:blip r:embed="rId3">
                <a:extLst>
                  <a:ext uri="{28A0092B-C50C-407E-A947-70E740481C1C}">
                    <a14:useLocalDpi xmlns:a14="http://schemas.microsoft.com/office/drawing/2010/main" val="0"/>
                  </a:ext>
                </a:extLst>
              </a:blip>
              <a:srcRect t="74957" r="78718"/>
              <a:stretch/>
            </p:blipFill>
            <p:spPr>
              <a:xfrm>
                <a:off x="161161" y="868818"/>
                <a:ext cx="1539963" cy="1719372"/>
              </a:xfrm>
              <a:prstGeom prst="rect">
                <a:avLst/>
              </a:prstGeom>
            </p:spPr>
          </p:pic>
        </p:grpSp>
        <p:sp>
          <p:nvSpPr>
            <p:cNvPr id="15" name="矩形: 圓角 14">
              <a:extLst>
                <a:ext uri="{FF2B5EF4-FFF2-40B4-BE49-F238E27FC236}">
                  <a16:creationId xmlns:a16="http://schemas.microsoft.com/office/drawing/2014/main" id="{F9AA147C-D481-6AE7-C15F-A40D878461F3}"/>
                </a:ext>
              </a:extLst>
            </p:cNvPr>
            <p:cNvSpPr/>
            <p:nvPr/>
          </p:nvSpPr>
          <p:spPr>
            <a:xfrm>
              <a:off x="1720179" y="1367914"/>
              <a:ext cx="2295561" cy="1220276"/>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16" name="文字方塊 15">
              <a:extLst>
                <a:ext uri="{FF2B5EF4-FFF2-40B4-BE49-F238E27FC236}">
                  <a16:creationId xmlns:a16="http://schemas.microsoft.com/office/drawing/2014/main" id="{706E4944-2868-7BBA-9805-C8BD6582DA38}"/>
                </a:ext>
              </a:extLst>
            </p:cNvPr>
            <p:cNvSpPr txBox="1"/>
            <p:nvPr/>
          </p:nvSpPr>
          <p:spPr>
            <a:xfrm>
              <a:off x="446652" y="1541022"/>
              <a:ext cx="1121522" cy="601742"/>
            </a:xfrm>
            <a:prstGeom prst="roundRect">
              <a:avLst>
                <a:gd name="adj" fmla="val 5259"/>
              </a:avLst>
            </a:prstGeom>
            <a:solidFill>
              <a:schemeClr val="accent2">
                <a:lumMod val="20000"/>
                <a:lumOff val="80000"/>
              </a:schemeClr>
            </a:solidFill>
          </p:spPr>
          <p:txBody>
            <a:bodyPr wrap="square" rtlCol="0" anchor="ctr" anchorCtr="0">
              <a:spAutoFit/>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填報管理衛生人員</a:t>
              </a:r>
              <a:endParaRPr lang="en-US" altLang="zh-TW" sz="1600" b="1" dirty="0">
                <a:solidFill>
                  <a:schemeClr val="tx1"/>
                </a:solidFill>
                <a:latin typeface="微軟正黑體" panose="020B0604030504040204" pitchFamily="34" charset="-120"/>
                <a:ea typeface="微軟正黑體" panose="020B0604030504040204" pitchFamily="34" charset="-120"/>
              </a:endParaRPr>
            </a:p>
          </p:txBody>
        </p:sp>
        <p:sp>
          <p:nvSpPr>
            <p:cNvPr id="17" name="橢圓 16">
              <a:extLst>
                <a:ext uri="{FF2B5EF4-FFF2-40B4-BE49-F238E27FC236}">
                  <a16:creationId xmlns:a16="http://schemas.microsoft.com/office/drawing/2014/main" id="{335E070E-E2C2-816E-6993-E271A6106550}"/>
                </a:ext>
              </a:extLst>
            </p:cNvPr>
            <p:cNvSpPr/>
            <p:nvPr/>
          </p:nvSpPr>
          <p:spPr>
            <a:xfrm>
              <a:off x="227683" y="1422136"/>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5</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grpSp>
          <p:nvGrpSpPr>
            <p:cNvPr id="20" name="群組 19">
              <a:extLst>
                <a:ext uri="{FF2B5EF4-FFF2-40B4-BE49-F238E27FC236}">
                  <a16:creationId xmlns:a16="http://schemas.microsoft.com/office/drawing/2014/main" id="{921DEC3E-E7CB-0028-5FB3-6D11EB893A9D}"/>
                </a:ext>
              </a:extLst>
            </p:cNvPr>
            <p:cNvGrpSpPr/>
            <p:nvPr/>
          </p:nvGrpSpPr>
          <p:grpSpPr>
            <a:xfrm>
              <a:off x="160964" y="2805169"/>
              <a:ext cx="7331476" cy="2084331"/>
              <a:chOff x="160964" y="2805169"/>
              <a:chExt cx="7331476" cy="2084331"/>
            </a:xfrm>
          </p:grpSpPr>
          <p:pic>
            <p:nvPicPr>
              <p:cNvPr id="10" name="圖片 9" descr="一張含有 文字, 螢幕擷取畫面, 軟體, 數字 的圖片&#10;&#10;AI 產生的內容可能不正確。">
                <a:extLst>
                  <a:ext uri="{FF2B5EF4-FFF2-40B4-BE49-F238E27FC236}">
                    <a16:creationId xmlns:a16="http://schemas.microsoft.com/office/drawing/2014/main" id="{384E42DD-0CC4-87BC-C6B3-163116411F31}"/>
                  </a:ext>
                </a:extLst>
              </p:cNvPr>
              <p:cNvPicPr>
                <a:picLocks noChangeAspect="1"/>
              </p:cNvPicPr>
              <p:nvPr/>
            </p:nvPicPr>
            <p:blipFill>
              <a:blip r:embed="rId3">
                <a:extLst>
                  <a:ext uri="{28A0092B-C50C-407E-A947-70E740481C1C}">
                    <a14:useLocalDpi xmlns:a14="http://schemas.microsoft.com/office/drawing/2010/main" val="0"/>
                  </a:ext>
                </a:extLst>
              </a:blip>
              <a:srcRect t="74957" r="78718" b="743"/>
              <a:stretch/>
            </p:blipFill>
            <p:spPr>
              <a:xfrm>
                <a:off x="160964" y="2810676"/>
                <a:ext cx="1539963" cy="2078824"/>
              </a:xfrm>
              <a:prstGeom prst="rect">
                <a:avLst/>
              </a:prstGeom>
            </p:spPr>
          </p:pic>
          <p:pic>
            <p:nvPicPr>
              <p:cNvPr id="18" name="圖片 17">
                <a:extLst>
                  <a:ext uri="{FF2B5EF4-FFF2-40B4-BE49-F238E27FC236}">
                    <a16:creationId xmlns:a16="http://schemas.microsoft.com/office/drawing/2014/main" id="{C6F2B415-C66A-AC06-B798-E288DE4B89A2}"/>
                  </a:ext>
                </a:extLst>
              </p:cNvPr>
              <p:cNvPicPr>
                <a:picLocks noChangeAspect="1"/>
              </p:cNvPicPr>
              <p:nvPr/>
            </p:nvPicPr>
            <p:blipFill>
              <a:blip r:embed="rId2"/>
              <a:srcRect t="57359" b="27520"/>
              <a:stretch/>
            </p:blipFill>
            <p:spPr>
              <a:xfrm>
                <a:off x="1710356" y="2805169"/>
                <a:ext cx="5782084" cy="2084331"/>
              </a:xfrm>
              <a:prstGeom prst="rect">
                <a:avLst/>
              </a:prstGeom>
            </p:spPr>
          </p:pic>
        </p:grpSp>
        <p:grpSp>
          <p:nvGrpSpPr>
            <p:cNvPr id="28" name="群組 27">
              <a:extLst>
                <a:ext uri="{FF2B5EF4-FFF2-40B4-BE49-F238E27FC236}">
                  <a16:creationId xmlns:a16="http://schemas.microsoft.com/office/drawing/2014/main" id="{EB0F6F3C-43FF-BD67-F59A-47756CE93952}"/>
                </a:ext>
              </a:extLst>
            </p:cNvPr>
            <p:cNvGrpSpPr/>
            <p:nvPr/>
          </p:nvGrpSpPr>
          <p:grpSpPr>
            <a:xfrm>
              <a:off x="237628" y="5106477"/>
              <a:ext cx="7322047" cy="3499978"/>
              <a:chOff x="237628" y="5106477"/>
              <a:chExt cx="7322047" cy="3499978"/>
            </a:xfrm>
          </p:grpSpPr>
          <p:pic>
            <p:nvPicPr>
              <p:cNvPr id="11" name="圖片 10" descr="一張含有 文字, 螢幕擷取畫面, 軟體, 數字 的圖片&#10;&#10;AI 產生的內容可能不正確。">
                <a:extLst>
                  <a:ext uri="{FF2B5EF4-FFF2-40B4-BE49-F238E27FC236}">
                    <a16:creationId xmlns:a16="http://schemas.microsoft.com/office/drawing/2014/main" id="{33A641B1-C34B-0B31-8DD7-9046B70F00C1}"/>
                  </a:ext>
                </a:extLst>
              </p:cNvPr>
              <p:cNvPicPr>
                <a:picLocks noChangeAspect="1"/>
              </p:cNvPicPr>
              <p:nvPr/>
            </p:nvPicPr>
            <p:blipFill>
              <a:blip r:embed="rId3">
                <a:extLst>
                  <a:ext uri="{28A0092B-C50C-407E-A947-70E740481C1C}">
                    <a14:useLocalDpi xmlns:a14="http://schemas.microsoft.com/office/drawing/2010/main" val="0"/>
                  </a:ext>
                </a:extLst>
              </a:blip>
              <a:srcRect t="74957" r="78718" b="4948"/>
              <a:stretch/>
            </p:blipFill>
            <p:spPr>
              <a:xfrm>
                <a:off x="237628" y="7048335"/>
                <a:ext cx="1539963" cy="1558120"/>
              </a:xfrm>
              <a:prstGeom prst="rect">
                <a:avLst/>
              </a:prstGeom>
            </p:spPr>
          </p:pic>
          <p:pic>
            <p:nvPicPr>
              <p:cNvPr id="12" name="圖片 11" descr="一張含有 文字, 螢幕擷取畫面, 軟體, 數字 的圖片&#10;&#10;AI 產生的內容可能不正確。">
                <a:extLst>
                  <a:ext uri="{FF2B5EF4-FFF2-40B4-BE49-F238E27FC236}">
                    <a16:creationId xmlns:a16="http://schemas.microsoft.com/office/drawing/2014/main" id="{EA33617F-E4FB-3DE5-7685-C120ABBAB57B}"/>
                  </a:ext>
                </a:extLst>
              </p:cNvPr>
              <p:cNvPicPr>
                <a:picLocks noChangeAspect="1"/>
              </p:cNvPicPr>
              <p:nvPr/>
            </p:nvPicPr>
            <p:blipFill>
              <a:blip r:embed="rId3">
                <a:extLst>
                  <a:ext uri="{28A0092B-C50C-407E-A947-70E740481C1C}">
                    <a14:useLocalDpi xmlns:a14="http://schemas.microsoft.com/office/drawing/2010/main" val="0"/>
                  </a:ext>
                </a:extLst>
              </a:blip>
              <a:srcRect t="74957" r="78718"/>
              <a:stretch/>
            </p:blipFill>
            <p:spPr>
              <a:xfrm>
                <a:off x="237628" y="5106477"/>
                <a:ext cx="1539963" cy="1941858"/>
              </a:xfrm>
              <a:prstGeom prst="rect">
                <a:avLst/>
              </a:prstGeom>
            </p:spPr>
          </p:pic>
          <p:pic>
            <p:nvPicPr>
              <p:cNvPr id="19" name="圖片 18">
                <a:extLst>
                  <a:ext uri="{FF2B5EF4-FFF2-40B4-BE49-F238E27FC236}">
                    <a16:creationId xmlns:a16="http://schemas.microsoft.com/office/drawing/2014/main" id="{8D74BE26-6E37-4C1A-41B1-F70E180511FB}"/>
                  </a:ext>
                </a:extLst>
              </p:cNvPr>
              <p:cNvPicPr>
                <a:picLocks noChangeAspect="1"/>
              </p:cNvPicPr>
              <p:nvPr/>
            </p:nvPicPr>
            <p:blipFill>
              <a:blip r:embed="rId2"/>
              <a:srcRect t="74609"/>
              <a:stretch/>
            </p:blipFill>
            <p:spPr>
              <a:xfrm>
                <a:off x="1777591" y="5106478"/>
                <a:ext cx="5782084" cy="3499977"/>
              </a:xfrm>
              <a:prstGeom prst="rect">
                <a:avLst/>
              </a:prstGeom>
            </p:spPr>
          </p:pic>
        </p:grpSp>
        <p:sp>
          <p:nvSpPr>
            <p:cNvPr id="21" name="文字方塊 20">
              <a:extLst>
                <a:ext uri="{FF2B5EF4-FFF2-40B4-BE49-F238E27FC236}">
                  <a16:creationId xmlns:a16="http://schemas.microsoft.com/office/drawing/2014/main" id="{16C42B5F-7A4C-B816-2478-8A64EB3F080B}"/>
                </a:ext>
              </a:extLst>
            </p:cNvPr>
            <p:cNvSpPr txBox="1"/>
            <p:nvPr/>
          </p:nvSpPr>
          <p:spPr>
            <a:xfrm>
              <a:off x="416699" y="3141508"/>
              <a:ext cx="1235526" cy="601742"/>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sz="1600" b="1" dirty="0">
                  <a:solidFill>
                    <a:schemeClr val="tx1"/>
                  </a:solidFill>
                  <a:latin typeface="微軟正黑體" panose="020B0604030504040204" pitchFamily="34" charset="-120"/>
                  <a:ea typeface="微軟正黑體" panose="020B0604030504040204" pitchFamily="34" charset="-120"/>
                </a:rPr>
                <a:t>安全監測計畫</a:t>
              </a:r>
              <a:r>
                <a:rPr lang="zh-TW" altLang="en-US" sz="1600" b="1" dirty="0">
                  <a:latin typeface="微軟正黑體" panose="020B0604030504040204" pitchFamily="34" charset="-120"/>
                  <a:ea typeface="微軟正黑體" panose="020B0604030504040204" pitchFamily="34" charset="-120"/>
                </a:rPr>
                <a:t>選擇「</a:t>
              </a:r>
              <a:r>
                <a:rPr lang="zh-TW" altLang="en-US" sz="1600" b="1" dirty="0">
                  <a:solidFill>
                    <a:schemeClr val="tx1"/>
                  </a:solidFill>
                  <a:latin typeface="微軟正黑體" panose="020B0604030504040204" pitchFamily="34" charset="-120"/>
                  <a:ea typeface="微軟正黑體" panose="020B0604030504040204" pitchFamily="34" charset="-120"/>
                </a:rPr>
                <a:t>無」</a:t>
              </a:r>
              <a:endParaRPr lang="en-US" altLang="zh-TW" sz="1600" b="1" dirty="0">
                <a:solidFill>
                  <a:schemeClr val="tx1"/>
                </a:solidFill>
                <a:latin typeface="微軟正黑體" panose="020B0604030504040204" pitchFamily="34" charset="-120"/>
                <a:ea typeface="微軟正黑體" panose="020B0604030504040204" pitchFamily="34" charset="-120"/>
              </a:endParaRPr>
            </a:p>
          </p:txBody>
        </p:sp>
        <p:sp>
          <p:nvSpPr>
            <p:cNvPr id="22" name="橢圓 21">
              <a:extLst>
                <a:ext uri="{FF2B5EF4-FFF2-40B4-BE49-F238E27FC236}">
                  <a16:creationId xmlns:a16="http://schemas.microsoft.com/office/drawing/2014/main" id="{8BED9E78-6A6D-F8CD-EA31-E018708F6D66}"/>
                </a:ext>
              </a:extLst>
            </p:cNvPr>
            <p:cNvSpPr/>
            <p:nvPr/>
          </p:nvSpPr>
          <p:spPr>
            <a:xfrm>
              <a:off x="280704" y="2922347"/>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5</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4" name="矩形: 圓角 23">
              <a:extLst>
                <a:ext uri="{FF2B5EF4-FFF2-40B4-BE49-F238E27FC236}">
                  <a16:creationId xmlns:a16="http://schemas.microsoft.com/office/drawing/2014/main" id="{1FB929AE-99C4-F93B-5B43-F0E63445B576}"/>
                </a:ext>
              </a:extLst>
            </p:cNvPr>
            <p:cNvSpPr/>
            <p:nvPr/>
          </p:nvSpPr>
          <p:spPr>
            <a:xfrm>
              <a:off x="3360420" y="3194337"/>
              <a:ext cx="1783080" cy="501363"/>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5" name="文字方塊 24">
              <a:extLst>
                <a:ext uri="{FF2B5EF4-FFF2-40B4-BE49-F238E27FC236}">
                  <a16:creationId xmlns:a16="http://schemas.microsoft.com/office/drawing/2014/main" id="{E3D4CF49-222B-8F97-6B4E-59FE61330CBD}"/>
                </a:ext>
              </a:extLst>
            </p:cNvPr>
            <p:cNvSpPr txBox="1"/>
            <p:nvPr/>
          </p:nvSpPr>
          <p:spPr>
            <a:xfrm>
              <a:off x="465401" y="5550996"/>
              <a:ext cx="1235526" cy="601742"/>
            </a:xfrm>
            <a:prstGeom prst="roundRect">
              <a:avLst>
                <a:gd name="adj" fmla="val 5259"/>
              </a:avLst>
            </a:prstGeom>
            <a:solidFill>
              <a:schemeClr val="accent2">
                <a:lumMod val="20000"/>
                <a:lumOff val="80000"/>
              </a:schemeClr>
            </a:solidFill>
          </p:spPr>
          <p:txBody>
            <a:bodyPr wrap="square" rtlCol="0" anchor="ctr" anchorCtr="0">
              <a:spAutoFit/>
            </a:bodyPr>
            <a:lstStyle/>
            <a:p>
              <a:r>
                <a:rPr lang="zh-TW" altLang="en-US" sz="1600" b="1" dirty="0">
                  <a:solidFill>
                    <a:schemeClr val="tx1"/>
                  </a:solidFill>
                  <a:latin typeface="微軟正黑體" panose="020B0604030504040204" pitchFamily="34" charset="-120"/>
                  <a:ea typeface="微軟正黑體" panose="020B0604030504040204" pitchFamily="34" charset="-120"/>
                </a:rPr>
                <a:t>追溯追蹤</a:t>
              </a:r>
              <a:r>
                <a:rPr lang="zh-TW" altLang="en-US" sz="1600" b="1" dirty="0">
                  <a:latin typeface="微軟正黑體" panose="020B0604030504040204" pitchFamily="34" charset="-120"/>
                  <a:ea typeface="微軟正黑體" panose="020B0604030504040204" pitchFamily="34" charset="-120"/>
                </a:rPr>
                <a:t>選擇  否</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無</a:t>
              </a:r>
              <a:endParaRPr lang="en-US" altLang="zh-TW" sz="1600" b="1" dirty="0">
                <a:solidFill>
                  <a:schemeClr val="tx1"/>
                </a:solidFill>
                <a:latin typeface="微軟正黑體" panose="020B0604030504040204" pitchFamily="34" charset="-120"/>
                <a:ea typeface="微軟正黑體" panose="020B0604030504040204" pitchFamily="34" charset="-120"/>
              </a:endParaRPr>
            </a:p>
          </p:txBody>
        </p:sp>
        <p:sp>
          <p:nvSpPr>
            <p:cNvPr id="26" name="橢圓 25">
              <a:extLst>
                <a:ext uri="{FF2B5EF4-FFF2-40B4-BE49-F238E27FC236}">
                  <a16:creationId xmlns:a16="http://schemas.microsoft.com/office/drawing/2014/main" id="{773AAC8A-0068-EA66-5283-18941D50551A}"/>
                </a:ext>
              </a:extLst>
            </p:cNvPr>
            <p:cNvSpPr/>
            <p:nvPr/>
          </p:nvSpPr>
          <p:spPr>
            <a:xfrm>
              <a:off x="310657" y="5384327"/>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5</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27" name="矩形: 圓角 26">
              <a:extLst>
                <a:ext uri="{FF2B5EF4-FFF2-40B4-BE49-F238E27FC236}">
                  <a16:creationId xmlns:a16="http://schemas.microsoft.com/office/drawing/2014/main" id="{21C1B360-13A2-C6E9-9E4B-7BA1F4D1435E}"/>
                </a:ext>
              </a:extLst>
            </p:cNvPr>
            <p:cNvSpPr/>
            <p:nvPr/>
          </p:nvSpPr>
          <p:spPr>
            <a:xfrm>
              <a:off x="2419350" y="5528219"/>
              <a:ext cx="2952749" cy="501363"/>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29" name="矩形: 圓角 28">
              <a:extLst>
                <a:ext uri="{FF2B5EF4-FFF2-40B4-BE49-F238E27FC236}">
                  <a16:creationId xmlns:a16="http://schemas.microsoft.com/office/drawing/2014/main" id="{B9DFCBDD-A725-36F5-C93E-50572B4F8921}"/>
                </a:ext>
              </a:extLst>
            </p:cNvPr>
            <p:cNvSpPr/>
            <p:nvPr/>
          </p:nvSpPr>
          <p:spPr>
            <a:xfrm>
              <a:off x="6000749" y="8160367"/>
              <a:ext cx="600075" cy="353494"/>
            </a:xfrm>
            <a:prstGeom prst="roundRect">
              <a:avLst>
                <a:gd name="adj" fmla="val 2714"/>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sp>
          <p:nvSpPr>
            <p:cNvPr id="30" name="文字方塊 29">
              <a:extLst>
                <a:ext uri="{FF2B5EF4-FFF2-40B4-BE49-F238E27FC236}">
                  <a16:creationId xmlns:a16="http://schemas.microsoft.com/office/drawing/2014/main" id="{7E96D338-9485-E72F-FA8D-3BB435A28A8D}"/>
                </a:ext>
              </a:extLst>
            </p:cNvPr>
            <p:cNvSpPr txBox="1"/>
            <p:nvPr/>
          </p:nvSpPr>
          <p:spPr>
            <a:xfrm>
              <a:off x="5067025" y="8606455"/>
              <a:ext cx="2255022" cy="556171"/>
            </a:xfrm>
            <a:prstGeom prst="roundRect">
              <a:avLst/>
            </a:prstGeom>
            <a:solidFill>
              <a:schemeClr val="accent2">
                <a:lumMod val="20000"/>
                <a:lumOff val="80000"/>
              </a:schemeClr>
            </a:solidFill>
          </p:spPr>
          <p:txBody>
            <a:bodyPr wrap="square" rtlCol="0" anchor="ctr" anchorCtr="0">
              <a:noAutofit/>
            </a:bodyPr>
            <a:lstStyle/>
            <a:p>
              <a:r>
                <a:rPr lang="zh-TW" altLang="en-US" sz="1511" b="1" dirty="0">
                  <a:latin typeface="微軟正黑體" panose="020B0604030504040204" pitchFamily="34" charset="-120"/>
                  <a:ea typeface="微軟正黑體" panose="020B0604030504040204" pitchFamily="34" charset="-120"/>
                </a:rPr>
                <a:t>確認完，到畫面最下方點選 儲存</a:t>
              </a:r>
              <a:r>
                <a:rPr lang="en-US" altLang="zh-TW" sz="1511" b="1" dirty="0">
                  <a:latin typeface="微軟正黑體" panose="020B0604030504040204" pitchFamily="34" charset="-120"/>
                  <a:ea typeface="微軟正黑體" panose="020B0604030504040204" pitchFamily="34" charset="-120"/>
                </a:rPr>
                <a:t>/</a:t>
              </a:r>
              <a:r>
                <a:rPr lang="zh-TW" altLang="en-US" sz="1511" b="1" dirty="0">
                  <a:latin typeface="微軟正黑體" panose="020B0604030504040204" pitchFamily="34" charset="-120"/>
                  <a:ea typeface="微軟正黑體" panose="020B0604030504040204" pitchFamily="34" charset="-120"/>
                </a:rPr>
                <a:t>下個步驟</a:t>
              </a:r>
            </a:p>
          </p:txBody>
        </p:sp>
        <p:sp>
          <p:nvSpPr>
            <p:cNvPr id="31" name="橢圓 30">
              <a:extLst>
                <a:ext uri="{FF2B5EF4-FFF2-40B4-BE49-F238E27FC236}">
                  <a16:creationId xmlns:a16="http://schemas.microsoft.com/office/drawing/2014/main" id="{1515FE15-35DF-139B-45AD-86432F13F882}"/>
                </a:ext>
              </a:extLst>
            </p:cNvPr>
            <p:cNvSpPr/>
            <p:nvPr/>
          </p:nvSpPr>
          <p:spPr>
            <a:xfrm>
              <a:off x="4764911" y="8727119"/>
              <a:ext cx="271990" cy="271990"/>
            </a:xfrm>
            <a:prstGeom prst="ellipse">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15" b="1" dirty="0">
                  <a:solidFill>
                    <a:srgbClr val="0000FF"/>
                  </a:solidFill>
                  <a:latin typeface="Times New Roman" panose="02020603050405020304" pitchFamily="18" charset="0"/>
                  <a:cs typeface="Times New Roman" panose="02020603050405020304" pitchFamily="18" charset="0"/>
                </a:rPr>
                <a:t>6</a:t>
              </a:r>
              <a:endParaRPr lang="zh-TW" altLang="en-US" sz="2115" b="1" dirty="0">
                <a:solidFill>
                  <a:srgbClr val="0000FF"/>
                </a:solidFill>
                <a:latin typeface="Times New Roman" panose="02020603050405020304" pitchFamily="18" charset="0"/>
                <a:cs typeface="Times New Roman" panose="02020603050405020304" pitchFamily="18" charset="0"/>
              </a:endParaRPr>
            </a:p>
          </p:txBody>
        </p:sp>
        <p:sp>
          <p:nvSpPr>
            <p:cNvPr id="32" name="矩形: 圓角 31">
              <a:extLst>
                <a:ext uri="{FF2B5EF4-FFF2-40B4-BE49-F238E27FC236}">
                  <a16:creationId xmlns:a16="http://schemas.microsoft.com/office/drawing/2014/main" id="{802FB3EA-10F5-422E-04C6-F87EBFB9E16B}"/>
                </a:ext>
              </a:extLst>
            </p:cNvPr>
            <p:cNvSpPr/>
            <p:nvPr/>
          </p:nvSpPr>
          <p:spPr>
            <a:xfrm>
              <a:off x="2412795" y="6546972"/>
              <a:ext cx="2952749" cy="1339728"/>
            </a:xfrm>
            <a:prstGeom prst="roundRect">
              <a:avLst>
                <a:gd name="adj" fmla="val 2714"/>
              </a:avLst>
            </a:prstGeom>
            <a:noFill/>
            <a:ln w="28575">
              <a:solidFill>
                <a:srgbClr val="FFCC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115"/>
            </a:p>
          </p:txBody>
        </p:sp>
      </p:grpSp>
    </p:spTree>
    <p:extLst>
      <p:ext uri="{BB962C8B-B14F-4D97-AF65-F5344CB8AC3E}">
        <p14:creationId xmlns:p14="http://schemas.microsoft.com/office/powerpoint/2010/main" val="226625096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佈景主題">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1021</TotalTime>
  <Words>1054</Words>
  <Application>Microsoft Office PowerPoint</Application>
  <PresentationFormat>自訂</PresentationFormat>
  <Paragraphs>163</Paragraphs>
  <Slides>11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vt:i4>
      </vt:variant>
    </vt:vector>
  </HeadingPairs>
  <TitlesOfParts>
    <vt:vector size="17" baseType="lpstr">
      <vt:lpstr>微軟正黑體</vt:lpstr>
      <vt:lpstr>Aptos</vt:lpstr>
      <vt:lpstr>Aptos Display</vt:lpstr>
      <vt:lpstr>Arial</vt:lpstr>
      <vt:lpstr>Times New Roman</vt:lpstr>
      <vt:lpstr>Office 佈景主題</vt:lpstr>
      <vt:lpstr>114年食品登錄 確認步驟</vt:lpstr>
      <vt:lpstr>步驟1：登錄</vt:lpstr>
      <vt:lpstr>步驟2：基本資料核對</vt:lpstr>
      <vt:lpstr>步驟3：是否已完成投保及上傳</vt:lpstr>
      <vt:lpstr>PowerPoint 簡報</vt:lpstr>
      <vt:lpstr>PowerPoint 簡報</vt:lpstr>
      <vt:lpstr>PowerPoint 簡報</vt:lpstr>
      <vt:lpstr>PowerPoint 簡報</vt:lpstr>
      <vt:lpstr>PowerPoint 簡報</vt:lpstr>
      <vt:lpstr>步驟5：完成確認登錄內容</vt:lpstr>
      <vt:lpstr>完成登錄之畫面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食品衛生科01</dc:creator>
  <cp:lastModifiedBy>食品衛生科01</cp:lastModifiedBy>
  <cp:revision>13</cp:revision>
  <dcterms:created xsi:type="dcterms:W3CDTF">2025-02-10T05:03:17Z</dcterms:created>
  <dcterms:modified xsi:type="dcterms:W3CDTF">2025-05-21T05:43:45Z</dcterms:modified>
</cp:coreProperties>
</file>